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4630400" cy="8229600"/>
  <p:notesSz cx="8229600" cy="14630400"/>
  <p:embeddedFontLst>
    <p:embeddedFont>
      <p:font typeface="Inter" panose="02000503000000020004" pitchFamily="2"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4" d="100"/>
          <a:sy n="104" d="100"/>
        </p:scale>
        <p:origin x="23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96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1.sv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53508"/>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Assignment Design in the Age of AI</a:t>
            </a:r>
            <a:endParaRPr lang="en-US" sz="3900" dirty="0"/>
          </a:p>
        </p:txBody>
      </p:sp>
      <p:sp>
        <p:nvSpPr>
          <p:cNvPr id="4" name="Text 1"/>
          <p:cNvSpPr/>
          <p:nvPr/>
        </p:nvSpPr>
        <p:spPr>
          <a:xfrm>
            <a:off x="6280190" y="3891320"/>
            <a:ext cx="7556421" cy="1984772"/>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The disruption AI brings to academic assessment isn't confined to a single field. What science instructors are grappling with today, colleagues in humanities, social sciences, and professional programs face equally. The challenge is universal — and it demands a collective, disciplined response.</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372195"/>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Criterion 3: Authenticity &amp; Context</a:t>
            </a:r>
            <a:endParaRPr lang="en-US" sz="3900" dirty="0"/>
          </a:p>
        </p:txBody>
      </p:sp>
      <p:sp>
        <p:nvSpPr>
          <p:cNvPr id="4" name="Text 1"/>
          <p:cNvSpPr/>
          <p:nvPr/>
        </p:nvSpPr>
        <p:spPr>
          <a:xfrm>
            <a:off x="6280190" y="2910007"/>
            <a:ext cx="7556421" cy="2381726"/>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Authentic assignments situate learning in real-world problems that require students to exercise genuine judgment. When a task demands local knowledge, personal experience, or discipline-specific decision-making, AI cannot fully replicate the student's role. Authenticity also builds intrinsic motivation. Students engage more deeply when the work feels meaningful.</a:t>
            </a:r>
            <a:endParaRPr lang="en-US" sz="1950" dirty="0"/>
          </a:p>
        </p:txBody>
      </p:sp>
      <p:sp>
        <p:nvSpPr>
          <p:cNvPr id="5" name="Shape 2"/>
          <p:cNvSpPr/>
          <p:nvPr/>
        </p:nvSpPr>
        <p:spPr>
          <a:xfrm>
            <a:off x="6280190" y="5514975"/>
            <a:ext cx="2386489" cy="1342430"/>
          </a:xfrm>
          <a:prstGeom prst="roundRect">
            <a:avLst>
              <a:gd name="adj" fmla="val 6210"/>
            </a:avLst>
          </a:prstGeom>
          <a:solidFill>
            <a:srgbClr val="DADBF1"/>
          </a:solidFill>
          <a:ln w="7620">
            <a:solidFill>
              <a:srgbClr val="C0C1D7"/>
            </a:solidFill>
            <a:prstDash val="solid"/>
          </a:ln>
        </p:spPr>
        <p:txBody>
          <a:bodyPr/>
          <a:lstStyle/>
          <a:p>
            <a:endParaRPr lang="en-US"/>
          </a:p>
        </p:txBody>
      </p:sp>
      <p:sp>
        <p:nvSpPr>
          <p:cNvPr id="6" name="Text 3"/>
          <p:cNvSpPr/>
          <p:nvPr/>
        </p:nvSpPr>
        <p:spPr>
          <a:xfrm>
            <a:off x="6486168" y="5720953"/>
            <a:ext cx="1974532" cy="620316"/>
          </a:xfrm>
          <a:prstGeom prst="rect">
            <a:avLst/>
          </a:prstGeom>
          <a:noFill/>
          <a:ln/>
        </p:spPr>
        <p:txBody>
          <a:bodyPr wrap="squar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Real-World Relevance</a:t>
            </a:r>
            <a:endParaRPr lang="en-US" sz="1950" dirty="0"/>
          </a:p>
        </p:txBody>
      </p:sp>
      <p:sp>
        <p:nvSpPr>
          <p:cNvPr id="7" name="Shape 4"/>
          <p:cNvSpPr/>
          <p:nvPr/>
        </p:nvSpPr>
        <p:spPr>
          <a:xfrm>
            <a:off x="8865037" y="5514975"/>
            <a:ext cx="2386608" cy="1342430"/>
          </a:xfrm>
          <a:prstGeom prst="roundRect">
            <a:avLst>
              <a:gd name="adj" fmla="val 6210"/>
            </a:avLst>
          </a:prstGeom>
          <a:solidFill>
            <a:srgbClr val="DADBF1"/>
          </a:solidFill>
          <a:ln w="7620">
            <a:solidFill>
              <a:srgbClr val="C0C1D7"/>
            </a:solidFill>
            <a:prstDash val="solid"/>
          </a:ln>
        </p:spPr>
        <p:txBody>
          <a:bodyPr/>
          <a:lstStyle/>
          <a:p>
            <a:endParaRPr lang="en-US"/>
          </a:p>
        </p:txBody>
      </p:sp>
      <p:sp>
        <p:nvSpPr>
          <p:cNvPr id="8" name="Text 5"/>
          <p:cNvSpPr/>
          <p:nvPr/>
        </p:nvSpPr>
        <p:spPr>
          <a:xfrm>
            <a:off x="9071015" y="5720953"/>
            <a:ext cx="1974652" cy="930473"/>
          </a:xfrm>
          <a:prstGeom prst="rect">
            <a:avLst/>
          </a:prstGeom>
          <a:noFill/>
          <a:ln/>
        </p:spPr>
        <p:txBody>
          <a:bodyPr wrap="squar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Requires Human Judgment</a:t>
            </a:r>
            <a:endParaRPr lang="en-US" sz="1950" dirty="0"/>
          </a:p>
        </p:txBody>
      </p:sp>
      <p:sp>
        <p:nvSpPr>
          <p:cNvPr id="9" name="Shape 6"/>
          <p:cNvSpPr/>
          <p:nvPr/>
        </p:nvSpPr>
        <p:spPr>
          <a:xfrm>
            <a:off x="11450003" y="5514975"/>
            <a:ext cx="2386608" cy="1342430"/>
          </a:xfrm>
          <a:prstGeom prst="roundRect">
            <a:avLst>
              <a:gd name="adj" fmla="val 6210"/>
            </a:avLst>
          </a:prstGeom>
          <a:solidFill>
            <a:srgbClr val="DADBF1"/>
          </a:solidFill>
          <a:ln w="7620">
            <a:solidFill>
              <a:srgbClr val="C0C1D7"/>
            </a:solidFill>
            <a:prstDash val="solid"/>
          </a:ln>
        </p:spPr>
        <p:txBody>
          <a:bodyPr/>
          <a:lstStyle/>
          <a:p>
            <a:endParaRPr lang="en-US"/>
          </a:p>
        </p:txBody>
      </p:sp>
      <p:sp>
        <p:nvSpPr>
          <p:cNvPr id="10" name="Text 7"/>
          <p:cNvSpPr/>
          <p:nvPr/>
        </p:nvSpPr>
        <p:spPr>
          <a:xfrm>
            <a:off x="11655981" y="5720953"/>
            <a:ext cx="1974652" cy="620316"/>
          </a:xfrm>
          <a:prstGeom prst="rect">
            <a:avLst/>
          </a:prstGeom>
          <a:noFill/>
          <a:ln/>
        </p:spPr>
        <p:txBody>
          <a:bodyPr wrap="squar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Aligned with STRIVE AI Plan</a:t>
            </a:r>
            <a:endParaRPr lang="en-US" sz="1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34678"/>
            <a:ext cx="8119110"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Criterion 4: Accessibility &amp; Equity</a:t>
            </a:r>
            <a:endParaRPr lang="en-US" sz="3900" dirty="0"/>
          </a:p>
        </p:txBody>
      </p:sp>
      <p:sp>
        <p:nvSpPr>
          <p:cNvPr id="3" name="Text 1"/>
          <p:cNvSpPr/>
          <p:nvPr/>
        </p:nvSpPr>
        <p:spPr>
          <a:xfrm>
            <a:off x="793790" y="2251591"/>
            <a:ext cx="1304282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AI access is not equal. Students differ in which tools they can afford, which platforms their institutions support, and how confidently they navigate these technologies. Assignments must be designed so that unequal AI access does not become an equity gap.</a:t>
            </a:r>
            <a:endParaRPr lang="en-US" sz="1950" dirty="0"/>
          </a:p>
        </p:txBody>
      </p:sp>
      <p:sp>
        <p:nvSpPr>
          <p:cNvPr id="4" name="Shape 2"/>
          <p:cNvSpPr/>
          <p:nvPr/>
        </p:nvSpPr>
        <p:spPr>
          <a:xfrm>
            <a:off x="650915" y="3665696"/>
            <a:ext cx="6565106" cy="3329107"/>
          </a:xfrm>
          <a:prstGeom prst="roundRect">
            <a:avLst>
              <a:gd name="adj" fmla="val 4292"/>
            </a:avLst>
          </a:prstGeom>
          <a:solidFill>
            <a:srgbClr val="4950BC"/>
          </a:solidFill>
          <a:ln/>
        </p:spPr>
        <p:txBody>
          <a:bodyPr/>
          <a:lstStyle/>
          <a:p>
            <a:endParaRPr lang="en-US"/>
          </a:p>
        </p:txBody>
      </p:sp>
      <p:sp>
        <p:nvSpPr>
          <p:cNvPr id="5" name="Text 3"/>
          <p:cNvSpPr/>
          <p:nvPr/>
        </p:nvSpPr>
        <p:spPr>
          <a:xfrm>
            <a:off x="849273" y="386405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FFFFFF"/>
                </a:solidFill>
                <a:latin typeface="Inter Bold" pitchFamily="34" charset="0"/>
                <a:ea typeface="Inter Bold" pitchFamily="34" charset="-122"/>
                <a:cs typeface="Inter Bold" pitchFamily="34" charset="-120"/>
              </a:rPr>
              <a:t>Design Principles</a:t>
            </a:r>
            <a:endParaRPr lang="en-US" sz="2300" dirty="0"/>
          </a:p>
        </p:txBody>
      </p:sp>
      <p:sp>
        <p:nvSpPr>
          <p:cNvPr id="6" name="Text 4"/>
          <p:cNvSpPr/>
          <p:nvPr/>
        </p:nvSpPr>
        <p:spPr>
          <a:xfrm>
            <a:off x="849273" y="4434483"/>
            <a:ext cx="6168390" cy="1567815"/>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latin typeface="Inter" pitchFamily="34" charset="0"/>
                <a:ea typeface="Inter" pitchFamily="34" charset="-122"/>
                <a:cs typeface="Inter" pitchFamily="34" charset="-120"/>
              </a:rPr>
              <a:t>Follow Universal Design for Learning (UDL) guidelines</a:t>
            </a:r>
            <a:endParaRPr lang="en-US" sz="1550" dirty="0"/>
          </a:p>
          <a:p>
            <a:pPr marL="342900" indent="-342900" algn="l">
              <a:lnSpc>
                <a:spcPts val="2500"/>
              </a:lnSpc>
              <a:buSzPct val="100000"/>
              <a:buChar char="•"/>
            </a:pPr>
            <a:r>
              <a:rPr lang="en-US" sz="1550" dirty="0">
                <a:solidFill>
                  <a:srgbClr val="FFFFFF"/>
                </a:solidFill>
                <a:latin typeface="Inter" pitchFamily="34" charset="0"/>
                <a:ea typeface="Inter" pitchFamily="34" charset="-122"/>
                <a:cs typeface="Inter" pitchFamily="34" charset="-120"/>
              </a:rPr>
              <a:t>Meet WCAG accessibility standards</a:t>
            </a:r>
            <a:endParaRPr lang="en-US" sz="1550" dirty="0"/>
          </a:p>
          <a:p>
            <a:pPr marL="342900" indent="-342900" algn="l">
              <a:lnSpc>
                <a:spcPts val="2500"/>
              </a:lnSpc>
              <a:buSzPct val="100000"/>
              <a:buChar char="•"/>
            </a:pPr>
            <a:r>
              <a:rPr lang="en-US" sz="1550" dirty="0">
                <a:solidFill>
                  <a:srgbClr val="FFFFFF"/>
                </a:solidFill>
                <a:latin typeface="Inter" pitchFamily="34" charset="0"/>
                <a:ea typeface="Inter" pitchFamily="34" charset="-122"/>
                <a:cs typeface="Inter" pitchFamily="34" charset="-120"/>
              </a:rPr>
              <a:t>Offer multiple pathways to demonstrate mastery</a:t>
            </a:r>
            <a:endParaRPr lang="en-US" sz="1550" dirty="0"/>
          </a:p>
        </p:txBody>
      </p:sp>
      <p:sp>
        <p:nvSpPr>
          <p:cNvPr id="7" name="Text 5"/>
          <p:cNvSpPr/>
          <p:nvPr/>
        </p:nvSpPr>
        <p:spPr>
          <a:xfrm>
            <a:off x="7564874" y="386405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Inter Bold" pitchFamily="34" charset="0"/>
                <a:ea typeface="Inter Bold" pitchFamily="34" charset="-122"/>
                <a:cs typeface="Inter Bold" pitchFamily="34" charset="-120"/>
              </a:rPr>
              <a:t>Why It Matters</a:t>
            </a:r>
            <a:endParaRPr lang="en-US" sz="2300" dirty="0"/>
          </a:p>
        </p:txBody>
      </p:sp>
      <p:sp>
        <p:nvSpPr>
          <p:cNvPr id="8" name="Text 6"/>
          <p:cNvSpPr/>
          <p:nvPr/>
        </p:nvSpPr>
        <p:spPr>
          <a:xfrm>
            <a:off x="7564874" y="4434483"/>
            <a:ext cx="6279356" cy="2381726"/>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When assignments assume equal AI access or proficiency, they can inadvertently disadvantage students from under-resourced backgrounds. Equitable design accounts for these realities. Aligned with UB Task Force guidance and FACT² recommendations.</a:t>
            </a:r>
            <a:endParaRPr lang="en-US" sz="1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838914"/>
            <a:ext cx="7040166"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Criterion 5: Process Visibility</a:t>
            </a:r>
            <a:endParaRPr lang="en-US" sz="3900" dirty="0"/>
          </a:p>
        </p:txBody>
      </p:sp>
      <p:sp>
        <p:nvSpPr>
          <p:cNvPr id="3" name="Text 1"/>
          <p:cNvSpPr/>
          <p:nvPr/>
        </p:nvSpPr>
        <p:spPr>
          <a:xfrm>
            <a:off x="793790" y="1855827"/>
            <a:ext cx="1304282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When only the final product is assessed, AI can invisibly perform the intellectual labor students were meant to do. Making the learning </a:t>
            </a:r>
            <a:r>
              <a:rPr lang="en-US" sz="1950" i="1" dirty="0">
                <a:solidFill>
                  <a:srgbClr val="272525"/>
                </a:solidFill>
                <a:latin typeface="Inter" pitchFamily="34" charset="0"/>
                <a:ea typeface="Inter" pitchFamily="34" charset="-122"/>
                <a:cs typeface="Inter" pitchFamily="34" charset="-120"/>
              </a:rPr>
              <a:t>process</a:t>
            </a:r>
            <a:r>
              <a:rPr lang="en-US" sz="1950" dirty="0">
                <a:solidFill>
                  <a:srgbClr val="272525"/>
                </a:solidFill>
                <a:latin typeface="Inter" pitchFamily="34" charset="0"/>
                <a:ea typeface="Inter" pitchFamily="34" charset="-122"/>
                <a:cs typeface="Inter" pitchFamily="34" charset="-120"/>
              </a:rPr>
              <a:t> visible — through drafts, revision histories, reflection prompts, and documented AI use — shifts assessment toward the actual development of thinking.</a:t>
            </a:r>
            <a:endParaRPr lang="en-US" sz="1950" dirty="0"/>
          </a:p>
        </p:txBody>
      </p:sp>
      <p:sp>
        <p:nvSpPr>
          <p:cNvPr id="4" name="Shape 2"/>
          <p:cNvSpPr/>
          <p:nvPr/>
        </p:nvSpPr>
        <p:spPr>
          <a:xfrm>
            <a:off x="793790" y="5286851"/>
            <a:ext cx="13042821" cy="22860"/>
          </a:xfrm>
          <a:prstGeom prst="roundRect">
            <a:avLst>
              <a:gd name="adj" fmla="val 364651"/>
            </a:avLst>
          </a:prstGeom>
          <a:solidFill>
            <a:srgbClr val="C0C1D7"/>
          </a:solidFill>
          <a:ln/>
        </p:spPr>
        <p:txBody>
          <a:bodyPr/>
          <a:lstStyle/>
          <a:p>
            <a:endParaRPr lang="en-US"/>
          </a:p>
        </p:txBody>
      </p:sp>
      <p:sp>
        <p:nvSpPr>
          <p:cNvPr id="5" name="Shape 3"/>
          <p:cNvSpPr/>
          <p:nvPr/>
        </p:nvSpPr>
        <p:spPr>
          <a:xfrm>
            <a:off x="3316486" y="4691539"/>
            <a:ext cx="22860" cy="595313"/>
          </a:xfrm>
          <a:prstGeom prst="roundRect">
            <a:avLst>
              <a:gd name="adj" fmla="val 364651"/>
            </a:avLst>
          </a:prstGeom>
          <a:solidFill>
            <a:srgbClr val="C0C1D7"/>
          </a:solidFill>
          <a:ln/>
        </p:spPr>
        <p:txBody>
          <a:bodyPr/>
          <a:lstStyle/>
          <a:p>
            <a:endParaRPr lang="en-US"/>
          </a:p>
        </p:txBody>
      </p:sp>
      <p:sp>
        <p:nvSpPr>
          <p:cNvPr id="6" name="Shape 4"/>
          <p:cNvSpPr/>
          <p:nvPr/>
        </p:nvSpPr>
        <p:spPr>
          <a:xfrm>
            <a:off x="3104674" y="5063609"/>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7" name="Text 5"/>
          <p:cNvSpPr/>
          <p:nvPr/>
        </p:nvSpPr>
        <p:spPr>
          <a:xfrm>
            <a:off x="3179088" y="5100816"/>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Inter Bold" pitchFamily="34" charset="0"/>
                <a:ea typeface="Inter Bold" pitchFamily="34" charset="-122"/>
                <a:cs typeface="Inter Bold" pitchFamily="34" charset="-120"/>
              </a:rPr>
              <a:t>1</a:t>
            </a:r>
            <a:endParaRPr lang="en-US" sz="2300" dirty="0"/>
          </a:p>
        </p:txBody>
      </p:sp>
      <p:sp>
        <p:nvSpPr>
          <p:cNvPr id="8" name="Text 6"/>
          <p:cNvSpPr/>
          <p:nvPr/>
        </p:nvSpPr>
        <p:spPr>
          <a:xfrm>
            <a:off x="2087404" y="3269933"/>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Inter Bold" pitchFamily="34" charset="0"/>
                <a:ea typeface="Inter Bold" pitchFamily="34" charset="-122"/>
                <a:cs typeface="Inter Bold" pitchFamily="34" charset="-120"/>
              </a:rPr>
              <a:t>Initial Draft</a:t>
            </a:r>
            <a:endParaRPr lang="en-US" sz="1950" dirty="0"/>
          </a:p>
        </p:txBody>
      </p:sp>
      <p:sp>
        <p:nvSpPr>
          <p:cNvPr id="9" name="Text 7"/>
          <p:cNvSpPr/>
          <p:nvPr/>
        </p:nvSpPr>
        <p:spPr>
          <a:xfrm>
            <a:off x="992148" y="3699153"/>
            <a:ext cx="4671536" cy="793909"/>
          </a:xfrm>
          <a:prstGeom prst="rect">
            <a:avLst/>
          </a:prstGeom>
          <a:noFill/>
          <a:ln/>
        </p:spPr>
        <p:txBody>
          <a:bodyPr wrap="square" lIns="0" tIns="0" rIns="0" bIns="0" rtlCol="0" anchor="t"/>
          <a:lstStyle/>
          <a:p>
            <a:pPr marL="0" indent="0" algn="ctr">
              <a:lnSpc>
                <a:spcPts val="3100"/>
              </a:lnSpc>
              <a:buNone/>
            </a:pPr>
            <a:r>
              <a:rPr lang="en-US" sz="1950" dirty="0">
                <a:solidFill>
                  <a:srgbClr val="272525"/>
                </a:solidFill>
                <a:latin typeface="Inter" pitchFamily="34" charset="0"/>
                <a:ea typeface="Inter" pitchFamily="34" charset="-122"/>
                <a:cs typeface="Inter" pitchFamily="34" charset="-120"/>
              </a:rPr>
              <a:t>Student's own thinking documented first</a:t>
            </a:r>
            <a:endParaRPr lang="en-US" sz="1950" dirty="0"/>
          </a:p>
        </p:txBody>
      </p:sp>
      <p:sp>
        <p:nvSpPr>
          <p:cNvPr id="10" name="Shape 8"/>
          <p:cNvSpPr/>
          <p:nvPr/>
        </p:nvSpPr>
        <p:spPr>
          <a:xfrm>
            <a:off x="5974556" y="5286851"/>
            <a:ext cx="22860" cy="595313"/>
          </a:xfrm>
          <a:prstGeom prst="roundRect">
            <a:avLst>
              <a:gd name="adj" fmla="val 364651"/>
            </a:avLst>
          </a:prstGeom>
          <a:solidFill>
            <a:srgbClr val="C0C1D7"/>
          </a:solidFill>
          <a:ln/>
        </p:spPr>
        <p:txBody>
          <a:bodyPr/>
          <a:lstStyle/>
          <a:p>
            <a:endParaRPr lang="en-US"/>
          </a:p>
        </p:txBody>
      </p:sp>
      <p:sp>
        <p:nvSpPr>
          <p:cNvPr id="11" name="Shape 9"/>
          <p:cNvSpPr/>
          <p:nvPr/>
        </p:nvSpPr>
        <p:spPr>
          <a:xfrm>
            <a:off x="5762744" y="5063609"/>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12" name="Text 10"/>
          <p:cNvSpPr/>
          <p:nvPr/>
        </p:nvSpPr>
        <p:spPr>
          <a:xfrm>
            <a:off x="5837158" y="5100816"/>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Inter Bold" pitchFamily="34" charset="0"/>
                <a:ea typeface="Inter Bold" pitchFamily="34" charset="-122"/>
                <a:cs typeface="Inter Bold" pitchFamily="34" charset="-120"/>
              </a:rPr>
              <a:t>2</a:t>
            </a:r>
            <a:endParaRPr lang="en-US" sz="2300" dirty="0"/>
          </a:p>
        </p:txBody>
      </p:sp>
      <p:sp>
        <p:nvSpPr>
          <p:cNvPr id="13" name="Text 11"/>
          <p:cNvSpPr/>
          <p:nvPr/>
        </p:nvSpPr>
        <p:spPr>
          <a:xfrm>
            <a:off x="3650218" y="6080641"/>
            <a:ext cx="4671655" cy="396954"/>
          </a:xfrm>
          <a:prstGeom prst="rect">
            <a:avLst/>
          </a:prstGeom>
          <a:noFill/>
          <a:ln/>
        </p:spPr>
        <p:txBody>
          <a:bodyPr wrap="none" lIns="0" tIns="0" rIns="0" bIns="0" rtlCol="0" anchor="t"/>
          <a:lstStyle/>
          <a:p>
            <a:pPr marL="0" indent="0" algn="ctr">
              <a:lnSpc>
                <a:spcPts val="3100"/>
              </a:lnSpc>
              <a:buNone/>
            </a:pPr>
            <a:r>
              <a:rPr lang="en-US" sz="1950" b="1" dirty="0">
                <a:solidFill>
                  <a:srgbClr val="272525"/>
                </a:solidFill>
                <a:latin typeface="Inter" pitchFamily="34" charset="0"/>
                <a:ea typeface="Inter" pitchFamily="34" charset="-122"/>
                <a:cs typeface="Inter" pitchFamily="34" charset="-120"/>
              </a:rPr>
              <a:t>AI Engagement</a:t>
            </a:r>
            <a:endParaRPr lang="en-US" sz="1950" dirty="0"/>
          </a:p>
        </p:txBody>
      </p:sp>
      <p:sp>
        <p:nvSpPr>
          <p:cNvPr id="14" name="Text 12"/>
          <p:cNvSpPr/>
          <p:nvPr/>
        </p:nvSpPr>
        <p:spPr>
          <a:xfrm>
            <a:off x="3650218" y="6596658"/>
            <a:ext cx="4671655" cy="793909"/>
          </a:xfrm>
          <a:prstGeom prst="rect">
            <a:avLst/>
          </a:prstGeom>
          <a:noFill/>
          <a:ln/>
        </p:spPr>
        <p:txBody>
          <a:bodyPr wrap="square" lIns="0" tIns="0" rIns="0" bIns="0" rtlCol="0" anchor="t"/>
          <a:lstStyle/>
          <a:p>
            <a:pPr marL="0" indent="0" algn="ctr">
              <a:lnSpc>
                <a:spcPts val="3100"/>
              </a:lnSpc>
              <a:buNone/>
            </a:pPr>
            <a:r>
              <a:rPr lang="en-US" sz="1950" dirty="0">
                <a:solidFill>
                  <a:srgbClr val="272525"/>
                </a:solidFill>
                <a:latin typeface="Inter" pitchFamily="34" charset="0"/>
                <a:ea typeface="Inter" pitchFamily="34" charset="-122"/>
                <a:cs typeface="Inter" pitchFamily="34" charset="-120"/>
              </a:rPr>
              <a:t>Interactions with AI tools made transparent</a:t>
            </a:r>
            <a:endParaRPr lang="en-US" sz="1950" dirty="0"/>
          </a:p>
        </p:txBody>
      </p:sp>
      <p:sp>
        <p:nvSpPr>
          <p:cNvPr id="15" name="Shape 13"/>
          <p:cNvSpPr/>
          <p:nvPr/>
        </p:nvSpPr>
        <p:spPr>
          <a:xfrm>
            <a:off x="8632746" y="4691539"/>
            <a:ext cx="22860" cy="595313"/>
          </a:xfrm>
          <a:prstGeom prst="roundRect">
            <a:avLst>
              <a:gd name="adj" fmla="val 364651"/>
            </a:avLst>
          </a:prstGeom>
          <a:solidFill>
            <a:srgbClr val="C0C1D7"/>
          </a:solidFill>
          <a:ln/>
        </p:spPr>
        <p:txBody>
          <a:bodyPr/>
          <a:lstStyle/>
          <a:p>
            <a:endParaRPr lang="en-US"/>
          </a:p>
        </p:txBody>
      </p:sp>
      <p:sp>
        <p:nvSpPr>
          <p:cNvPr id="16" name="Shape 14"/>
          <p:cNvSpPr/>
          <p:nvPr/>
        </p:nvSpPr>
        <p:spPr>
          <a:xfrm>
            <a:off x="8420933" y="5063609"/>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17" name="Text 15"/>
          <p:cNvSpPr/>
          <p:nvPr/>
        </p:nvSpPr>
        <p:spPr>
          <a:xfrm>
            <a:off x="8495348" y="5100816"/>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Inter Bold" pitchFamily="34" charset="0"/>
                <a:ea typeface="Inter Bold" pitchFamily="34" charset="-122"/>
                <a:cs typeface="Inter Bold" pitchFamily="34" charset="-120"/>
              </a:rPr>
              <a:t>3</a:t>
            </a:r>
            <a:endParaRPr lang="en-US" sz="2300" dirty="0"/>
          </a:p>
        </p:txBody>
      </p:sp>
      <p:sp>
        <p:nvSpPr>
          <p:cNvPr id="18" name="Text 16"/>
          <p:cNvSpPr/>
          <p:nvPr/>
        </p:nvSpPr>
        <p:spPr>
          <a:xfrm>
            <a:off x="7403783" y="3269933"/>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272525"/>
                </a:solidFill>
                <a:latin typeface="Inter Bold" pitchFamily="34" charset="0"/>
                <a:ea typeface="Inter Bold" pitchFamily="34" charset="-122"/>
                <a:cs typeface="Inter Bold" pitchFamily="34" charset="-120"/>
              </a:rPr>
              <a:t>Revision</a:t>
            </a:r>
            <a:endParaRPr lang="en-US" sz="1950" dirty="0"/>
          </a:p>
        </p:txBody>
      </p:sp>
      <p:sp>
        <p:nvSpPr>
          <p:cNvPr id="19" name="Text 17"/>
          <p:cNvSpPr/>
          <p:nvPr/>
        </p:nvSpPr>
        <p:spPr>
          <a:xfrm>
            <a:off x="6308408" y="3699153"/>
            <a:ext cx="4671655" cy="793909"/>
          </a:xfrm>
          <a:prstGeom prst="rect">
            <a:avLst/>
          </a:prstGeom>
          <a:noFill/>
          <a:ln/>
        </p:spPr>
        <p:txBody>
          <a:bodyPr wrap="square" lIns="0" tIns="0" rIns="0" bIns="0" rtlCol="0" anchor="t"/>
          <a:lstStyle/>
          <a:p>
            <a:pPr marL="0" indent="0" algn="ctr">
              <a:lnSpc>
                <a:spcPts val="3100"/>
              </a:lnSpc>
              <a:buNone/>
            </a:pPr>
            <a:r>
              <a:rPr lang="en-US" sz="1950" dirty="0">
                <a:solidFill>
                  <a:srgbClr val="272525"/>
                </a:solidFill>
                <a:latin typeface="Inter" pitchFamily="34" charset="0"/>
                <a:ea typeface="Inter" pitchFamily="34" charset="-122"/>
                <a:cs typeface="Inter" pitchFamily="34" charset="-120"/>
              </a:rPr>
              <a:t>Changes justified with student reasoning</a:t>
            </a:r>
            <a:endParaRPr lang="en-US" sz="1950" dirty="0"/>
          </a:p>
        </p:txBody>
      </p:sp>
      <p:sp>
        <p:nvSpPr>
          <p:cNvPr id="20" name="Shape 18"/>
          <p:cNvSpPr/>
          <p:nvPr/>
        </p:nvSpPr>
        <p:spPr>
          <a:xfrm>
            <a:off x="11290935" y="5286851"/>
            <a:ext cx="22860" cy="595313"/>
          </a:xfrm>
          <a:prstGeom prst="roundRect">
            <a:avLst>
              <a:gd name="adj" fmla="val 364651"/>
            </a:avLst>
          </a:prstGeom>
          <a:solidFill>
            <a:srgbClr val="C0C1D7"/>
          </a:solidFill>
          <a:ln/>
        </p:spPr>
        <p:txBody>
          <a:bodyPr/>
          <a:lstStyle/>
          <a:p>
            <a:endParaRPr lang="en-US"/>
          </a:p>
        </p:txBody>
      </p:sp>
      <p:sp>
        <p:nvSpPr>
          <p:cNvPr id="21" name="Shape 19"/>
          <p:cNvSpPr/>
          <p:nvPr/>
        </p:nvSpPr>
        <p:spPr>
          <a:xfrm>
            <a:off x="11079123" y="5063609"/>
            <a:ext cx="446484" cy="446484"/>
          </a:xfrm>
          <a:prstGeom prst="roundRect">
            <a:avLst>
              <a:gd name="adj" fmla="val 18670"/>
            </a:avLst>
          </a:prstGeom>
          <a:solidFill>
            <a:srgbClr val="DADBF1"/>
          </a:solidFill>
          <a:ln w="7620">
            <a:solidFill>
              <a:srgbClr val="C0C1D7"/>
            </a:solidFill>
            <a:prstDash val="solid"/>
          </a:ln>
        </p:spPr>
        <p:txBody>
          <a:bodyPr/>
          <a:lstStyle/>
          <a:p>
            <a:endParaRPr lang="en-US"/>
          </a:p>
        </p:txBody>
      </p:sp>
      <p:sp>
        <p:nvSpPr>
          <p:cNvPr id="22" name="Text 20"/>
          <p:cNvSpPr/>
          <p:nvPr/>
        </p:nvSpPr>
        <p:spPr>
          <a:xfrm>
            <a:off x="11153537" y="5100816"/>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72525"/>
                </a:solidFill>
                <a:latin typeface="Inter Bold" pitchFamily="34" charset="0"/>
                <a:ea typeface="Inter Bold" pitchFamily="34" charset="-122"/>
                <a:cs typeface="Inter Bold" pitchFamily="34" charset="-120"/>
              </a:rPr>
              <a:t>4</a:t>
            </a:r>
            <a:endParaRPr lang="en-US" sz="2300" dirty="0"/>
          </a:p>
        </p:txBody>
      </p:sp>
      <p:sp>
        <p:nvSpPr>
          <p:cNvPr id="23" name="Text 21"/>
          <p:cNvSpPr/>
          <p:nvPr/>
        </p:nvSpPr>
        <p:spPr>
          <a:xfrm>
            <a:off x="8966597" y="6080641"/>
            <a:ext cx="4671655" cy="396954"/>
          </a:xfrm>
          <a:prstGeom prst="rect">
            <a:avLst/>
          </a:prstGeom>
          <a:noFill/>
          <a:ln/>
        </p:spPr>
        <p:txBody>
          <a:bodyPr wrap="none" lIns="0" tIns="0" rIns="0" bIns="0" rtlCol="0" anchor="t"/>
          <a:lstStyle/>
          <a:p>
            <a:pPr marL="0" indent="0" algn="ctr">
              <a:lnSpc>
                <a:spcPts val="3100"/>
              </a:lnSpc>
              <a:buNone/>
            </a:pPr>
            <a:r>
              <a:rPr lang="en-US" sz="1950" b="1" dirty="0">
                <a:solidFill>
                  <a:srgbClr val="272525"/>
                </a:solidFill>
                <a:latin typeface="Inter" pitchFamily="34" charset="0"/>
                <a:ea typeface="Inter" pitchFamily="34" charset="-122"/>
                <a:cs typeface="Inter" pitchFamily="34" charset="-120"/>
              </a:rPr>
              <a:t>Reflection</a:t>
            </a:r>
            <a:endParaRPr lang="en-US" sz="1950" dirty="0"/>
          </a:p>
        </p:txBody>
      </p:sp>
      <p:sp>
        <p:nvSpPr>
          <p:cNvPr id="24" name="Text 22"/>
          <p:cNvSpPr/>
          <p:nvPr/>
        </p:nvSpPr>
        <p:spPr>
          <a:xfrm>
            <a:off x="8966597" y="6596658"/>
            <a:ext cx="4671655" cy="793909"/>
          </a:xfrm>
          <a:prstGeom prst="rect">
            <a:avLst/>
          </a:prstGeom>
          <a:noFill/>
          <a:ln/>
        </p:spPr>
        <p:txBody>
          <a:bodyPr wrap="square" lIns="0" tIns="0" rIns="0" bIns="0" rtlCol="0" anchor="t"/>
          <a:lstStyle/>
          <a:p>
            <a:pPr marL="0" indent="0" algn="ctr">
              <a:lnSpc>
                <a:spcPts val="3100"/>
              </a:lnSpc>
              <a:buNone/>
            </a:pPr>
            <a:r>
              <a:rPr lang="en-US" sz="1950" dirty="0">
                <a:solidFill>
                  <a:srgbClr val="272525"/>
                </a:solidFill>
                <a:latin typeface="Inter" pitchFamily="34" charset="0"/>
                <a:ea typeface="Inter" pitchFamily="34" charset="-122"/>
                <a:cs typeface="Inter" pitchFamily="34" charset="-120"/>
              </a:rPr>
              <a:t>What did the student learn through the process?</a:t>
            </a:r>
            <a:endParaRPr lang="en-US" sz="1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475303"/>
            <a:ext cx="11119723"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Criterion 6: AI Transparency &amp; Ethical Literacy</a:t>
            </a:r>
            <a:endParaRPr lang="en-US" sz="3900" dirty="0"/>
          </a:p>
        </p:txBody>
      </p:sp>
      <p:sp>
        <p:nvSpPr>
          <p:cNvPr id="3" name="Text 1"/>
          <p:cNvSpPr/>
          <p:nvPr/>
        </p:nvSpPr>
        <p:spPr>
          <a:xfrm>
            <a:off x="793790" y="2492216"/>
            <a:ext cx="1304282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Rather than treating AI as a forbidden tool, this criterion asks students to engage with it critically and ethically. Students who can interrogate AI outputs — identifying bias, errors, and limitations — are developing a genuinely valuable 21st-century skill.</a:t>
            </a:r>
            <a:endParaRPr lang="en-US" sz="1950" dirty="0"/>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3906322"/>
            <a:ext cx="496133" cy="496133"/>
          </a:xfrm>
          <a:prstGeom prst="rect">
            <a:avLst/>
          </a:prstGeom>
        </p:spPr>
      </p:pic>
      <p:sp>
        <p:nvSpPr>
          <p:cNvPr id="5" name="Text 2"/>
          <p:cNvSpPr/>
          <p:nvPr/>
        </p:nvSpPr>
        <p:spPr>
          <a:xfrm>
            <a:off x="793790" y="4650462"/>
            <a:ext cx="4182189" cy="396954"/>
          </a:xfrm>
          <a:prstGeom prst="rect">
            <a:avLst/>
          </a:prstGeom>
          <a:noFill/>
          <a:ln/>
        </p:spPr>
        <p:txBody>
          <a:bodyPr wrap="none" lIns="0" tIns="0" rIns="0" bIns="0" rtlCol="0" anchor="t"/>
          <a:lstStyle/>
          <a:p>
            <a:pPr marL="0" indent="0" algn="l">
              <a:lnSpc>
                <a:spcPts val="3100"/>
              </a:lnSpc>
              <a:buNone/>
            </a:pPr>
            <a:r>
              <a:rPr lang="en-US" sz="1950" b="1" dirty="0">
                <a:solidFill>
                  <a:srgbClr val="272525"/>
                </a:solidFill>
                <a:latin typeface="Inter" pitchFamily="34" charset="0"/>
                <a:ea typeface="Inter" pitchFamily="34" charset="-122"/>
                <a:cs typeface="Inter" pitchFamily="34" charset="-120"/>
              </a:rPr>
              <a:t>Critique AI Outputs</a:t>
            </a:r>
            <a:endParaRPr lang="en-US" sz="1950" dirty="0"/>
          </a:p>
        </p:txBody>
      </p:sp>
      <p:sp>
        <p:nvSpPr>
          <p:cNvPr id="6" name="Text 3"/>
          <p:cNvSpPr/>
          <p:nvPr/>
        </p:nvSpPr>
        <p:spPr>
          <a:xfrm>
            <a:off x="793790" y="5166479"/>
            <a:ext cx="4182189" cy="1587818"/>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Assignments should ask students to evaluate, challenge, or fact-check what AI produces. A skilled human in the loop is essential!</a:t>
            </a:r>
            <a:endParaRPr lang="en-US" sz="1950" dirty="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23986" y="3906322"/>
            <a:ext cx="496133" cy="496133"/>
          </a:xfrm>
          <a:prstGeom prst="rect">
            <a:avLst/>
          </a:prstGeom>
        </p:spPr>
      </p:pic>
      <p:sp>
        <p:nvSpPr>
          <p:cNvPr id="8" name="Text 4"/>
          <p:cNvSpPr/>
          <p:nvPr/>
        </p:nvSpPr>
        <p:spPr>
          <a:xfrm>
            <a:off x="5223986" y="4650462"/>
            <a:ext cx="4182308" cy="396954"/>
          </a:xfrm>
          <a:prstGeom prst="rect">
            <a:avLst/>
          </a:prstGeom>
          <a:noFill/>
          <a:ln/>
        </p:spPr>
        <p:txBody>
          <a:bodyPr wrap="none" lIns="0" tIns="0" rIns="0" bIns="0" rtlCol="0" anchor="t"/>
          <a:lstStyle/>
          <a:p>
            <a:pPr marL="0" indent="0" algn="l">
              <a:lnSpc>
                <a:spcPts val="3100"/>
              </a:lnSpc>
              <a:buNone/>
            </a:pPr>
            <a:r>
              <a:rPr lang="en-US" sz="1950" b="1" dirty="0">
                <a:solidFill>
                  <a:srgbClr val="272525"/>
                </a:solidFill>
                <a:latin typeface="Inter" pitchFamily="34" charset="0"/>
                <a:ea typeface="Inter" pitchFamily="34" charset="-122"/>
                <a:cs typeface="Inter" pitchFamily="34" charset="-120"/>
              </a:rPr>
              <a:t>Require Attribution</a:t>
            </a:r>
            <a:endParaRPr lang="en-US" sz="1950" dirty="0"/>
          </a:p>
        </p:txBody>
      </p:sp>
      <p:sp>
        <p:nvSpPr>
          <p:cNvPr id="9" name="Text 5"/>
          <p:cNvSpPr/>
          <p:nvPr/>
        </p:nvSpPr>
        <p:spPr>
          <a:xfrm>
            <a:off x="5223986" y="5166479"/>
            <a:ext cx="4182308" cy="1587818"/>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Students document when and how they used AI, building habits of transparency and academic integrity.</a:t>
            </a:r>
            <a:endParaRPr lang="en-US" sz="1950" dirty="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54302" y="3906322"/>
            <a:ext cx="496133" cy="496133"/>
          </a:xfrm>
          <a:prstGeom prst="rect">
            <a:avLst/>
          </a:prstGeom>
        </p:spPr>
      </p:pic>
      <p:sp>
        <p:nvSpPr>
          <p:cNvPr id="11" name="Text 6"/>
          <p:cNvSpPr/>
          <p:nvPr/>
        </p:nvSpPr>
        <p:spPr>
          <a:xfrm>
            <a:off x="9654302" y="4650462"/>
            <a:ext cx="4182308" cy="396954"/>
          </a:xfrm>
          <a:prstGeom prst="rect">
            <a:avLst/>
          </a:prstGeom>
          <a:noFill/>
          <a:ln/>
        </p:spPr>
        <p:txBody>
          <a:bodyPr wrap="none" lIns="0" tIns="0" rIns="0" bIns="0" rtlCol="0" anchor="t"/>
          <a:lstStyle/>
          <a:p>
            <a:pPr marL="0" indent="0" algn="l">
              <a:lnSpc>
                <a:spcPts val="3100"/>
              </a:lnSpc>
              <a:buNone/>
            </a:pPr>
            <a:r>
              <a:rPr lang="en-US" sz="1950" b="1" dirty="0">
                <a:solidFill>
                  <a:srgbClr val="272525"/>
                </a:solidFill>
                <a:latin typeface="Inter" pitchFamily="34" charset="0"/>
                <a:ea typeface="Inter" pitchFamily="34" charset="-122"/>
                <a:cs typeface="Inter" pitchFamily="34" charset="-120"/>
              </a:rPr>
              <a:t>Aligned with STRIVE &amp; FACT²</a:t>
            </a:r>
            <a:endParaRPr lang="en-US" sz="1950" dirty="0"/>
          </a:p>
        </p:txBody>
      </p:sp>
      <p:sp>
        <p:nvSpPr>
          <p:cNvPr id="12" name="Text 7"/>
          <p:cNvSpPr/>
          <p:nvPr/>
        </p:nvSpPr>
        <p:spPr>
          <a:xfrm>
            <a:off x="9654302" y="5166479"/>
            <a:ext cx="4182308"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Reflects institutional guidance on responsible AI use in academic and professional contexts.</a:t>
            </a:r>
            <a:endParaRPr lang="en-US" sz="1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750695"/>
            <a:ext cx="7302818"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Criterion 7: Teaching Methods</a:t>
            </a:r>
            <a:endParaRPr lang="en-US" sz="3900" dirty="0"/>
          </a:p>
        </p:txBody>
      </p:sp>
      <p:sp>
        <p:nvSpPr>
          <p:cNvPr id="3" name="Text 1"/>
          <p:cNvSpPr/>
          <p:nvPr/>
        </p:nvSpPr>
        <p:spPr>
          <a:xfrm>
            <a:off x="793790" y="2847023"/>
            <a:ext cx="6279356" cy="396954"/>
          </a:xfrm>
          <a:prstGeom prst="rect">
            <a:avLst/>
          </a:prstGeom>
          <a:noFill/>
          <a:ln/>
        </p:spPr>
        <p:txBody>
          <a:bodyPr wrap="none" lIns="0" tIns="0" rIns="0" bIns="0" rtlCol="0" anchor="t"/>
          <a:lstStyle/>
          <a:p>
            <a:pPr marL="0" indent="0" algn="l">
              <a:lnSpc>
                <a:spcPts val="3100"/>
              </a:lnSpc>
              <a:buNone/>
            </a:pPr>
            <a:r>
              <a:rPr lang="en-US" sz="1950" b="1" dirty="0">
                <a:solidFill>
                  <a:srgbClr val="272525"/>
                </a:solidFill>
                <a:latin typeface="Inter" pitchFamily="34" charset="0"/>
                <a:ea typeface="Inter" pitchFamily="34" charset="-122"/>
                <a:cs typeface="Inter" pitchFamily="34" charset="-120"/>
              </a:rPr>
              <a:t>What AI-Aware Teaching Looks Like</a:t>
            </a:r>
            <a:endParaRPr lang="en-US" sz="1950" dirty="0"/>
          </a:p>
        </p:txBody>
      </p:sp>
      <p:sp>
        <p:nvSpPr>
          <p:cNvPr id="4" name="Text 2"/>
          <p:cNvSpPr/>
          <p:nvPr/>
        </p:nvSpPr>
        <p:spPr>
          <a:xfrm>
            <a:off x="793790" y="3422571"/>
            <a:ext cx="6279356" cy="2986921"/>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Active learning structures that require in-the-moment thinking</a:t>
            </a:r>
            <a:endParaRPr lang="en-US" sz="1550" dirty="0"/>
          </a:p>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Inclusive pedagogies that reach all learners</a:t>
            </a:r>
            <a:endParaRPr lang="en-US" sz="1550" dirty="0"/>
          </a:p>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Explicit conversations about when and how to use AI</a:t>
            </a:r>
            <a:endParaRPr lang="en-US" sz="1550" dirty="0"/>
          </a:p>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Assignments that model faculty's own critical AI engagement</a:t>
            </a:r>
            <a:endParaRPr lang="en-US" sz="1550" dirty="0"/>
          </a:p>
        </p:txBody>
      </p:sp>
      <p:sp>
        <p:nvSpPr>
          <p:cNvPr id="5" name="Shape 3"/>
          <p:cNvSpPr/>
          <p:nvPr/>
        </p:nvSpPr>
        <p:spPr>
          <a:xfrm>
            <a:off x="7564874" y="2891671"/>
            <a:ext cx="6279356" cy="2907387"/>
          </a:xfrm>
          <a:prstGeom prst="roundRect">
            <a:avLst>
              <a:gd name="adj" fmla="val 2867"/>
            </a:avLst>
          </a:prstGeom>
          <a:solidFill>
            <a:srgbClr val="C7C9EA"/>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7763232" y="3212068"/>
            <a:ext cx="310039" cy="248007"/>
          </a:xfrm>
          <a:prstGeom prst="rect">
            <a:avLst/>
          </a:prstGeom>
        </p:spPr>
      </p:pic>
      <p:sp>
        <p:nvSpPr>
          <p:cNvPr id="7" name="Text 4"/>
          <p:cNvSpPr/>
          <p:nvPr/>
        </p:nvSpPr>
        <p:spPr>
          <a:xfrm>
            <a:off x="8271629" y="3139559"/>
            <a:ext cx="5374243" cy="2381726"/>
          </a:xfrm>
          <a:prstGeom prst="rect">
            <a:avLst/>
          </a:prstGeom>
          <a:noFill/>
          <a:ln/>
        </p:spPr>
        <p:txBody>
          <a:bodyPr wrap="square" lIns="0" tIns="0" rIns="0" bIns="0" rtlCol="0" anchor="t"/>
          <a:lstStyle/>
          <a:p>
            <a:pPr marL="0" indent="0" algn="l">
              <a:lnSpc>
                <a:spcPts val="3100"/>
              </a:lnSpc>
              <a:buNone/>
            </a:pPr>
            <a:r>
              <a:rPr lang="en-US" sz="1950" dirty="0">
                <a:solidFill>
                  <a:srgbClr val="000000"/>
                </a:solidFill>
                <a:latin typeface="Inter" pitchFamily="34" charset="0"/>
                <a:ea typeface="Inter" pitchFamily="34" charset="-122"/>
                <a:cs typeface="Inter" pitchFamily="34" charset="-120"/>
              </a:rPr>
              <a:t>Aligned with STRIVE AI Strategic Plan and UB Task Force guidance. Teaching methods that acknowledge AI's presence, rather than ignoring or banning it, prepare students for the real environments they'll work in after graduation.</a:t>
            </a:r>
            <a:endParaRPr lang="en-US" sz="1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710208"/>
            <a:ext cx="5227915" cy="589121"/>
          </a:xfrm>
          <a:prstGeom prst="rect">
            <a:avLst/>
          </a:prstGeom>
          <a:noFill/>
          <a:ln/>
        </p:spPr>
        <p:txBody>
          <a:bodyPr wrap="none" lIns="0" tIns="0" rIns="0" bIns="0" rtlCol="0" anchor="t"/>
          <a:lstStyle/>
          <a:p>
            <a:pPr marL="0" indent="0" algn="l">
              <a:lnSpc>
                <a:spcPts val="4600"/>
              </a:lnSpc>
              <a:buNone/>
            </a:pPr>
            <a:r>
              <a:rPr lang="en-US" sz="3700" b="1" dirty="0">
                <a:solidFill>
                  <a:srgbClr val="000000"/>
                </a:solidFill>
                <a:latin typeface="Inter Bold" pitchFamily="34" charset="0"/>
                <a:ea typeface="Inter Bold" pitchFamily="34" charset="-122"/>
                <a:cs typeface="Inter Bold" pitchFamily="34" charset="-120"/>
              </a:rPr>
              <a:t>Institutional Alignment</a:t>
            </a:r>
            <a:endParaRPr lang="en-US" sz="3700" dirty="0"/>
          </a:p>
        </p:txBody>
      </p:sp>
      <p:sp>
        <p:nvSpPr>
          <p:cNvPr id="3" name="Text 1"/>
          <p:cNvSpPr/>
          <p:nvPr/>
        </p:nvSpPr>
        <p:spPr>
          <a:xfrm>
            <a:off x="793790" y="1657469"/>
            <a:ext cx="13042821" cy="735330"/>
          </a:xfrm>
          <a:prstGeom prst="rect">
            <a:avLst/>
          </a:prstGeom>
          <a:noFill/>
          <a:ln/>
        </p:spPr>
        <p:txBody>
          <a:bodyPr wrap="square" lIns="0" tIns="0" rIns="0" bIns="0" rtlCol="0" anchor="t"/>
          <a:lstStyle/>
          <a:p>
            <a:pPr marL="0" indent="0" algn="l">
              <a:lnSpc>
                <a:spcPts val="2850"/>
              </a:lnSpc>
              <a:buNone/>
            </a:pPr>
            <a:r>
              <a:rPr lang="en-US" sz="1850" dirty="0">
                <a:solidFill>
                  <a:srgbClr val="272525"/>
                </a:solidFill>
                <a:latin typeface="Inter" pitchFamily="34" charset="0"/>
                <a:ea typeface="Inter" pitchFamily="34" charset="-122"/>
                <a:cs typeface="Inter" pitchFamily="34" charset="-120"/>
              </a:rPr>
              <a:t>The Thering Framework is grounded in, and responsive to, the major institutional documents shaping AI policy in SUNY and beyond.</a:t>
            </a:r>
            <a:endParaRPr lang="en-US" sz="1850" dirty="0"/>
          </a:p>
        </p:txBody>
      </p:sp>
      <p:sp>
        <p:nvSpPr>
          <p:cNvPr id="4" name="Shape 2"/>
          <p:cNvSpPr/>
          <p:nvPr/>
        </p:nvSpPr>
        <p:spPr>
          <a:xfrm>
            <a:off x="793790" y="2594253"/>
            <a:ext cx="6431875" cy="2556867"/>
          </a:xfrm>
          <a:prstGeom prst="roundRect">
            <a:avLst>
              <a:gd name="adj" fmla="val 3097"/>
            </a:avLst>
          </a:prstGeom>
          <a:solidFill>
            <a:srgbClr val="FFFFFF"/>
          </a:solidFill>
          <a:ln w="22860">
            <a:solidFill>
              <a:srgbClr val="C0C1D7"/>
            </a:solidFill>
            <a:prstDash val="solid"/>
          </a:ln>
        </p:spPr>
        <p:txBody>
          <a:bodyPr/>
          <a:lstStyle/>
          <a:p>
            <a:endParaRPr lang="en-US"/>
          </a:p>
        </p:txBody>
      </p:sp>
      <p:sp>
        <p:nvSpPr>
          <p:cNvPr id="5" name="Shape 3"/>
          <p:cNvSpPr/>
          <p:nvPr/>
        </p:nvSpPr>
        <p:spPr>
          <a:xfrm>
            <a:off x="816650" y="2617113"/>
            <a:ext cx="6386155" cy="565547"/>
          </a:xfrm>
          <a:prstGeom prst="roundRect">
            <a:avLst>
              <a:gd name="adj" fmla="val 9152"/>
            </a:avLst>
          </a:prstGeom>
          <a:solidFill>
            <a:srgbClr val="DADBF1"/>
          </a:solidFill>
          <a:ln/>
        </p:spPr>
        <p:txBody>
          <a:bodyPr/>
          <a:lstStyle/>
          <a:p>
            <a:endParaRPr lang="en-US"/>
          </a:p>
        </p:txBody>
      </p:sp>
      <p:sp>
        <p:nvSpPr>
          <p:cNvPr id="6" name="Text 4"/>
          <p:cNvSpPr/>
          <p:nvPr/>
        </p:nvSpPr>
        <p:spPr>
          <a:xfrm>
            <a:off x="1005126" y="3361730"/>
            <a:ext cx="6009203" cy="367665"/>
          </a:xfrm>
          <a:prstGeom prst="rect">
            <a:avLst/>
          </a:prstGeom>
          <a:noFill/>
          <a:ln/>
        </p:spPr>
        <p:txBody>
          <a:bodyPr wrap="none" lIns="0" tIns="0" rIns="0" bIns="0" rtlCol="0" anchor="t"/>
          <a:lstStyle/>
          <a:p>
            <a:pPr marL="0" indent="0" algn="l">
              <a:lnSpc>
                <a:spcPts val="2850"/>
              </a:lnSpc>
              <a:buNone/>
            </a:pPr>
            <a:r>
              <a:rPr lang="en-US" sz="1850" b="1" dirty="0">
                <a:solidFill>
                  <a:srgbClr val="272525"/>
                </a:solidFill>
                <a:latin typeface="Inter" pitchFamily="34" charset="0"/>
                <a:ea typeface="Inter" pitchFamily="34" charset="-122"/>
                <a:cs typeface="Inter" pitchFamily="34" charset="-120"/>
              </a:rPr>
              <a:t>SUNY STRIVE AI Strategic Plan</a:t>
            </a:r>
            <a:endParaRPr lang="en-US" sz="1850" dirty="0"/>
          </a:p>
        </p:txBody>
      </p:sp>
      <p:sp>
        <p:nvSpPr>
          <p:cNvPr id="7" name="Text 5"/>
          <p:cNvSpPr/>
          <p:nvPr/>
        </p:nvSpPr>
        <p:spPr>
          <a:xfrm>
            <a:off x="1005126" y="3836789"/>
            <a:ext cx="6009203" cy="1102995"/>
          </a:xfrm>
          <a:prstGeom prst="rect">
            <a:avLst/>
          </a:prstGeom>
          <a:noFill/>
          <a:ln/>
        </p:spPr>
        <p:txBody>
          <a:bodyPr wrap="square" lIns="0" tIns="0" rIns="0" bIns="0" rtlCol="0" anchor="t"/>
          <a:lstStyle/>
          <a:p>
            <a:pPr marL="0" indent="0" algn="l">
              <a:lnSpc>
                <a:spcPts val="2850"/>
              </a:lnSpc>
              <a:buNone/>
            </a:pPr>
            <a:r>
              <a:rPr lang="en-US" sz="1850" dirty="0">
                <a:solidFill>
                  <a:srgbClr val="272525"/>
                </a:solidFill>
                <a:latin typeface="Inter" pitchFamily="34" charset="0"/>
                <a:ea typeface="Inter" pitchFamily="34" charset="-122"/>
                <a:cs typeface="Inter" pitchFamily="34" charset="-120"/>
              </a:rPr>
              <a:t>Guides responsible, equity-focused AI integration across the SUNY system and informs curriculum and policy decisions.</a:t>
            </a:r>
            <a:endParaRPr lang="en-US" sz="1850" dirty="0"/>
          </a:p>
        </p:txBody>
      </p:sp>
      <p:sp>
        <p:nvSpPr>
          <p:cNvPr id="8" name="Shape 6"/>
          <p:cNvSpPr/>
          <p:nvPr/>
        </p:nvSpPr>
        <p:spPr>
          <a:xfrm>
            <a:off x="7404735" y="2594253"/>
            <a:ext cx="6431875" cy="2556867"/>
          </a:xfrm>
          <a:prstGeom prst="roundRect">
            <a:avLst>
              <a:gd name="adj" fmla="val 3097"/>
            </a:avLst>
          </a:prstGeom>
          <a:solidFill>
            <a:srgbClr val="FFFFFF"/>
          </a:solidFill>
          <a:ln w="22860">
            <a:solidFill>
              <a:srgbClr val="C0C1D7"/>
            </a:solidFill>
            <a:prstDash val="solid"/>
          </a:ln>
        </p:spPr>
        <p:txBody>
          <a:bodyPr/>
          <a:lstStyle/>
          <a:p>
            <a:endParaRPr lang="en-US"/>
          </a:p>
        </p:txBody>
      </p:sp>
      <p:sp>
        <p:nvSpPr>
          <p:cNvPr id="9" name="Shape 7"/>
          <p:cNvSpPr/>
          <p:nvPr/>
        </p:nvSpPr>
        <p:spPr>
          <a:xfrm>
            <a:off x="7427595" y="2617113"/>
            <a:ext cx="6386155" cy="565547"/>
          </a:xfrm>
          <a:prstGeom prst="roundRect">
            <a:avLst>
              <a:gd name="adj" fmla="val 9152"/>
            </a:avLst>
          </a:prstGeom>
          <a:solidFill>
            <a:srgbClr val="DADBF1"/>
          </a:solidFill>
          <a:ln/>
        </p:spPr>
        <p:txBody>
          <a:bodyPr/>
          <a:lstStyle/>
          <a:p>
            <a:endParaRPr lang="en-US"/>
          </a:p>
        </p:txBody>
      </p:sp>
      <p:sp>
        <p:nvSpPr>
          <p:cNvPr id="10" name="Text 8"/>
          <p:cNvSpPr/>
          <p:nvPr/>
        </p:nvSpPr>
        <p:spPr>
          <a:xfrm>
            <a:off x="7616071" y="3361730"/>
            <a:ext cx="6009203" cy="367665"/>
          </a:xfrm>
          <a:prstGeom prst="rect">
            <a:avLst/>
          </a:prstGeom>
          <a:noFill/>
          <a:ln/>
        </p:spPr>
        <p:txBody>
          <a:bodyPr wrap="none" lIns="0" tIns="0" rIns="0" bIns="0" rtlCol="0" anchor="t"/>
          <a:lstStyle/>
          <a:p>
            <a:pPr marL="0" indent="0" algn="l">
              <a:lnSpc>
                <a:spcPts val="2850"/>
              </a:lnSpc>
              <a:buNone/>
            </a:pPr>
            <a:r>
              <a:rPr lang="en-US" sz="1850" b="1" dirty="0">
                <a:solidFill>
                  <a:srgbClr val="272525"/>
                </a:solidFill>
                <a:latin typeface="Inter" pitchFamily="34" charset="0"/>
                <a:ea typeface="Inter" pitchFamily="34" charset="-122"/>
                <a:cs typeface="Inter" pitchFamily="34" charset="-120"/>
              </a:rPr>
              <a:t>SUNY General Education Framework</a:t>
            </a:r>
            <a:endParaRPr lang="en-US" sz="1850" dirty="0"/>
          </a:p>
        </p:txBody>
      </p:sp>
      <p:sp>
        <p:nvSpPr>
          <p:cNvPr id="11" name="Text 9"/>
          <p:cNvSpPr/>
          <p:nvPr/>
        </p:nvSpPr>
        <p:spPr>
          <a:xfrm>
            <a:off x="7616071" y="3836789"/>
            <a:ext cx="6009203" cy="735330"/>
          </a:xfrm>
          <a:prstGeom prst="rect">
            <a:avLst/>
          </a:prstGeom>
          <a:noFill/>
          <a:ln/>
        </p:spPr>
        <p:txBody>
          <a:bodyPr wrap="square" lIns="0" tIns="0" rIns="0" bIns="0" rtlCol="0" anchor="t"/>
          <a:lstStyle/>
          <a:p>
            <a:pPr marL="0" indent="0" algn="l">
              <a:lnSpc>
                <a:spcPts val="2850"/>
              </a:lnSpc>
              <a:buNone/>
            </a:pPr>
            <a:r>
              <a:rPr lang="en-US" sz="1850" dirty="0">
                <a:solidFill>
                  <a:srgbClr val="272525"/>
                </a:solidFill>
                <a:latin typeface="Inter" pitchFamily="34" charset="0"/>
                <a:ea typeface="Inter" pitchFamily="34" charset="-122"/>
                <a:cs typeface="Inter" pitchFamily="34" charset="-120"/>
              </a:rPr>
              <a:t>Ensures assignments connect to transferable competencies and system-wide learning outcomes.</a:t>
            </a:r>
            <a:endParaRPr lang="en-US" sz="1850" dirty="0"/>
          </a:p>
        </p:txBody>
      </p:sp>
      <p:sp>
        <p:nvSpPr>
          <p:cNvPr id="12" name="Shape 10"/>
          <p:cNvSpPr/>
          <p:nvPr/>
        </p:nvSpPr>
        <p:spPr>
          <a:xfrm>
            <a:off x="793790" y="5330190"/>
            <a:ext cx="6431875" cy="2189202"/>
          </a:xfrm>
          <a:prstGeom prst="roundRect">
            <a:avLst>
              <a:gd name="adj" fmla="val 3617"/>
            </a:avLst>
          </a:prstGeom>
          <a:solidFill>
            <a:srgbClr val="FFFFFF"/>
          </a:solidFill>
          <a:ln w="22860">
            <a:solidFill>
              <a:srgbClr val="C0C1D7"/>
            </a:solidFill>
            <a:prstDash val="solid"/>
          </a:ln>
        </p:spPr>
        <p:txBody>
          <a:bodyPr/>
          <a:lstStyle/>
          <a:p>
            <a:endParaRPr lang="en-US"/>
          </a:p>
        </p:txBody>
      </p:sp>
      <p:sp>
        <p:nvSpPr>
          <p:cNvPr id="13" name="Shape 11"/>
          <p:cNvSpPr/>
          <p:nvPr/>
        </p:nvSpPr>
        <p:spPr>
          <a:xfrm>
            <a:off x="816650" y="5353050"/>
            <a:ext cx="6386155" cy="565547"/>
          </a:xfrm>
          <a:prstGeom prst="roundRect">
            <a:avLst>
              <a:gd name="adj" fmla="val 9152"/>
            </a:avLst>
          </a:prstGeom>
          <a:solidFill>
            <a:srgbClr val="DADBF1"/>
          </a:solidFill>
          <a:ln/>
        </p:spPr>
        <p:txBody>
          <a:bodyPr/>
          <a:lstStyle/>
          <a:p>
            <a:endParaRPr lang="en-US"/>
          </a:p>
        </p:txBody>
      </p:sp>
      <p:sp>
        <p:nvSpPr>
          <p:cNvPr id="14" name="Text 12"/>
          <p:cNvSpPr/>
          <p:nvPr/>
        </p:nvSpPr>
        <p:spPr>
          <a:xfrm>
            <a:off x="1005126" y="6097667"/>
            <a:ext cx="6009203" cy="367665"/>
          </a:xfrm>
          <a:prstGeom prst="rect">
            <a:avLst/>
          </a:prstGeom>
          <a:noFill/>
          <a:ln/>
        </p:spPr>
        <p:txBody>
          <a:bodyPr wrap="none" lIns="0" tIns="0" rIns="0" bIns="0" rtlCol="0" anchor="t"/>
          <a:lstStyle/>
          <a:p>
            <a:pPr marL="0" indent="0" algn="l">
              <a:lnSpc>
                <a:spcPts val="2850"/>
              </a:lnSpc>
              <a:buNone/>
            </a:pPr>
            <a:r>
              <a:rPr lang="en-US" sz="1850" b="1" dirty="0">
                <a:solidFill>
                  <a:srgbClr val="272525"/>
                </a:solidFill>
                <a:latin typeface="Inter" pitchFamily="34" charset="0"/>
                <a:ea typeface="Inter" pitchFamily="34" charset="-122"/>
                <a:cs typeface="Inter" pitchFamily="34" charset="-120"/>
              </a:rPr>
              <a:t>FACT² AI Report</a:t>
            </a:r>
            <a:endParaRPr lang="en-US" sz="1850" dirty="0"/>
          </a:p>
        </p:txBody>
      </p:sp>
      <p:sp>
        <p:nvSpPr>
          <p:cNvPr id="15" name="Text 13"/>
          <p:cNvSpPr/>
          <p:nvPr/>
        </p:nvSpPr>
        <p:spPr>
          <a:xfrm>
            <a:off x="1005126" y="6572726"/>
            <a:ext cx="6009203" cy="735330"/>
          </a:xfrm>
          <a:prstGeom prst="rect">
            <a:avLst/>
          </a:prstGeom>
          <a:noFill/>
          <a:ln/>
        </p:spPr>
        <p:txBody>
          <a:bodyPr wrap="square" lIns="0" tIns="0" rIns="0" bIns="0" rtlCol="0" anchor="t"/>
          <a:lstStyle/>
          <a:p>
            <a:pPr marL="0" indent="0" algn="l">
              <a:lnSpc>
                <a:spcPts val="2850"/>
              </a:lnSpc>
              <a:buNone/>
            </a:pPr>
            <a:r>
              <a:rPr lang="en-US" sz="1850" dirty="0">
                <a:solidFill>
                  <a:srgbClr val="272525"/>
                </a:solidFill>
                <a:latin typeface="Inter" pitchFamily="34" charset="0"/>
                <a:ea typeface="Inter" pitchFamily="34" charset="-122"/>
                <a:cs typeface="Inter" pitchFamily="34" charset="-120"/>
              </a:rPr>
              <a:t>Provides faculty-centered guidance on redesigning pedagogy and assessment in the era of generative AI.</a:t>
            </a:r>
            <a:endParaRPr lang="en-US" sz="1850" dirty="0"/>
          </a:p>
        </p:txBody>
      </p:sp>
      <p:sp>
        <p:nvSpPr>
          <p:cNvPr id="16" name="Shape 14"/>
          <p:cNvSpPr/>
          <p:nvPr/>
        </p:nvSpPr>
        <p:spPr>
          <a:xfrm>
            <a:off x="7404735" y="5330190"/>
            <a:ext cx="6431875" cy="2189202"/>
          </a:xfrm>
          <a:prstGeom prst="roundRect">
            <a:avLst>
              <a:gd name="adj" fmla="val 3617"/>
            </a:avLst>
          </a:prstGeom>
          <a:solidFill>
            <a:srgbClr val="FFFFFF"/>
          </a:solidFill>
          <a:ln w="22860">
            <a:solidFill>
              <a:srgbClr val="C0C1D7"/>
            </a:solidFill>
            <a:prstDash val="solid"/>
          </a:ln>
        </p:spPr>
        <p:txBody>
          <a:bodyPr/>
          <a:lstStyle/>
          <a:p>
            <a:endParaRPr lang="en-US"/>
          </a:p>
        </p:txBody>
      </p:sp>
      <p:sp>
        <p:nvSpPr>
          <p:cNvPr id="17" name="Shape 15"/>
          <p:cNvSpPr/>
          <p:nvPr/>
        </p:nvSpPr>
        <p:spPr>
          <a:xfrm>
            <a:off x="7427595" y="5353050"/>
            <a:ext cx="6386155" cy="565547"/>
          </a:xfrm>
          <a:prstGeom prst="roundRect">
            <a:avLst>
              <a:gd name="adj" fmla="val 9152"/>
            </a:avLst>
          </a:prstGeom>
          <a:solidFill>
            <a:srgbClr val="DADBF1"/>
          </a:solidFill>
          <a:ln/>
        </p:spPr>
        <p:txBody>
          <a:bodyPr/>
          <a:lstStyle/>
          <a:p>
            <a:endParaRPr lang="en-US"/>
          </a:p>
        </p:txBody>
      </p:sp>
      <p:sp>
        <p:nvSpPr>
          <p:cNvPr id="18" name="Text 16"/>
          <p:cNvSpPr/>
          <p:nvPr/>
        </p:nvSpPr>
        <p:spPr>
          <a:xfrm>
            <a:off x="7616071" y="6097667"/>
            <a:ext cx="6009203" cy="367665"/>
          </a:xfrm>
          <a:prstGeom prst="rect">
            <a:avLst/>
          </a:prstGeom>
          <a:noFill/>
          <a:ln/>
        </p:spPr>
        <p:txBody>
          <a:bodyPr wrap="none" lIns="0" tIns="0" rIns="0" bIns="0" rtlCol="0" anchor="t"/>
          <a:lstStyle/>
          <a:p>
            <a:pPr marL="0" indent="0" algn="l">
              <a:lnSpc>
                <a:spcPts val="2850"/>
              </a:lnSpc>
              <a:buNone/>
            </a:pPr>
            <a:r>
              <a:rPr lang="en-US" sz="1850" b="1" dirty="0">
                <a:solidFill>
                  <a:srgbClr val="272525"/>
                </a:solidFill>
                <a:latin typeface="Inter" pitchFamily="34" charset="0"/>
                <a:ea typeface="Inter" pitchFamily="34" charset="-122"/>
                <a:cs typeface="Inter" pitchFamily="34" charset="-120"/>
              </a:rPr>
              <a:t>UB Task Force on Generative AI</a:t>
            </a:r>
            <a:endParaRPr lang="en-US" sz="1850" dirty="0"/>
          </a:p>
        </p:txBody>
      </p:sp>
      <p:sp>
        <p:nvSpPr>
          <p:cNvPr id="19" name="Text 17"/>
          <p:cNvSpPr/>
          <p:nvPr/>
        </p:nvSpPr>
        <p:spPr>
          <a:xfrm>
            <a:off x="7616071" y="6572726"/>
            <a:ext cx="6009203" cy="735330"/>
          </a:xfrm>
          <a:prstGeom prst="rect">
            <a:avLst/>
          </a:prstGeom>
          <a:noFill/>
          <a:ln/>
        </p:spPr>
        <p:txBody>
          <a:bodyPr wrap="square" lIns="0" tIns="0" rIns="0" bIns="0" rtlCol="0" anchor="t"/>
          <a:lstStyle/>
          <a:p>
            <a:pPr marL="0" indent="0" algn="l">
              <a:lnSpc>
                <a:spcPts val="2850"/>
              </a:lnSpc>
              <a:buNone/>
            </a:pPr>
            <a:r>
              <a:rPr lang="en-US" sz="1850" dirty="0">
                <a:solidFill>
                  <a:srgbClr val="272525"/>
                </a:solidFill>
                <a:latin typeface="Inter" pitchFamily="34" charset="0"/>
                <a:ea typeface="Inter" pitchFamily="34" charset="-122"/>
                <a:cs typeface="Inter" pitchFamily="34" charset="-120"/>
              </a:rPr>
              <a:t>Offers campus-specific recommendations for policy, academic integrity, and instructional practice.</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58622"/>
            <a:ext cx="5240655"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The Key Design Move</a:t>
            </a:r>
            <a:endParaRPr lang="en-US" sz="3900" dirty="0"/>
          </a:p>
        </p:txBody>
      </p:sp>
      <p:sp>
        <p:nvSpPr>
          <p:cNvPr id="4" name="Text 1"/>
          <p:cNvSpPr/>
          <p:nvPr/>
        </p:nvSpPr>
        <p:spPr>
          <a:xfrm>
            <a:off x="1091446" y="2499598"/>
            <a:ext cx="3238500" cy="793909"/>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The wrong question: </a:t>
            </a:r>
            <a:r>
              <a:rPr lang="en-US" sz="1950" b="1" dirty="0">
                <a:solidFill>
                  <a:srgbClr val="272525"/>
                </a:solidFill>
                <a:latin typeface="Inter" pitchFamily="34" charset="0"/>
                <a:ea typeface="Inter" pitchFamily="34" charset="-122"/>
                <a:cs typeface="Inter" pitchFamily="34" charset="-120"/>
              </a:rPr>
              <a:t>"Can students use AI on this?"</a:t>
            </a:r>
            <a:endParaRPr lang="en-US" sz="1950" dirty="0"/>
          </a:p>
        </p:txBody>
      </p:sp>
      <p:sp>
        <p:nvSpPr>
          <p:cNvPr id="5" name="Shape 2"/>
          <p:cNvSpPr/>
          <p:nvPr/>
        </p:nvSpPr>
        <p:spPr>
          <a:xfrm>
            <a:off x="793790" y="2499598"/>
            <a:ext cx="22860" cy="793909"/>
          </a:xfrm>
          <a:prstGeom prst="rect">
            <a:avLst/>
          </a:prstGeom>
          <a:solidFill>
            <a:srgbClr val="4950BC"/>
          </a:solidFill>
          <a:ln/>
        </p:spPr>
        <p:txBody>
          <a:bodyPr/>
          <a:lstStyle/>
          <a:p>
            <a:endParaRPr lang="en-US"/>
          </a:p>
        </p:txBody>
      </p:sp>
      <p:sp>
        <p:nvSpPr>
          <p:cNvPr id="6" name="Text 3"/>
          <p:cNvSpPr/>
          <p:nvPr/>
        </p:nvSpPr>
        <p:spPr>
          <a:xfrm>
            <a:off x="793790" y="3516749"/>
            <a:ext cx="3536156" cy="2381726"/>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This framing positions AI as something to police. This brings a focus to detection tools, honor code disputes, and a reactive posture that rarely improves learning.</a:t>
            </a:r>
            <a:endParaRPr lang="en-US" sz="1950" dirty="0"/>
          </a:p>
        </p:txBody>
      </p:sp>
      <p:sp>
        <p:nvSpPr>
          <p:cNvPr id="7" name="Text 4"/>
          <p:cNvSpPr/>
          <p:nvPr/>
        </p:nvSpPr>
        <p:spPr>
          <a:xfrm>
            <a:off x="5119330" y="2499598"/>
            <a:ext cx="3238500"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The right question: </a:t>
            </a:r>
            <a:r>
              <a:rPr lang="en-US" sz="1950" b="1" dirty="0">
                <a:solidFill>
                  <a:srgbClr val="272525"/>
                </a:solidFill>
                <a:latin typeface="Inter" pitchFamily="34" charset="0"/>
                <a:ea typeface="Inter" pitchFamily="34" charset="-122"/>
                <a:cs typeface="Inter" pitchFamily="34" charset="-120"/>
              </a:rPr>
              <a:t>"What thinking are we developing?"</a:t>
            </a:r>
            <a:endParaRPr lang="en-US" sz="1950" dirty="0"/>
          </a:p>
        </p:txBody>
      </p:sp>
      <p:sp>
        <p:nvSpPr>
          <p:cNvPr id="8" name="Shape 5"/>
          <p:cNvSpPr/>
          <p:nvPr/>
        </p:nvSpPr>
        <p:spPr>
          <a:xfrm>
            <a:off x="4821674" y="2499598"/>
            <a:ext cx="22860" cy="1190863"/>
          </a:xfrm>
          <a:prstGeom prst="rect">
            <a:avLst/>
          </a:prstGeom>
          <a:solidFill>
            <a:srgbClr val="4950BC"/>
          </a:solidFill>
          <a:ln/>
        </p:spPr>
        <p:txBody>
          <a:bodyPr/>
          <a:lstStyle/>
          <a:p>
            <a:endParaRPr lang="en-US"/>
          </a:p>
        </p:txBody>
      </p:sp>
      <p:sp>
        <p:nvSpPr>
          <p:cNvPr id="9" name="Text 6"/>
          <p:cNvSpPr/>
          <p:nvPr/>
        </p:nvSpPr>
        <p:spPr>
          <a:xfrm>
            <a:off x="4821674" y="3913703"/>
            <a:ext cx="3536156" cy="2778681"/>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This framing puts learning at the center. It asks faculty to design backward from the cognitive skills students must build, and then consider how AI fits into or challenges that design.</a:t>
            </a:r>
            <a:endParaRPr lang="en-US" sz="19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545783"/>
            <a:ext cx="4713684" cy="589121"/>
          </a:xfrm>
          <a:prstGeom prst="rect">
            <a:avLst/>
          </a:prstGeom>
          <a:noFill/>
          <a:ln/>
        </p:spPr>
        <p:txBody>
          <a:bodyPr wrap="none" lIns="0" tIns="0" rIns="0" bIns="0" rtlCol="0" anchor="t"/>
          <a:lstStyle/>
          <a:p>
            <a:pPr marL="0" indent="0" algn="l">
              <a:lnSpc>
                <a:spcPts val="4600"/>
              </a:lnSpc>
              <a:buNone/>
            </a:pPr>
            <a:r>
              <a:rPr lang="en-US" sz="3700" b="1" dirty="0">
                <a:solidFill>
                  <a:srgbClr val="000000"/>
                </a:solidFill>
                <a:latin typeface="Inter Bold" pitchFamily="34" charset="0"/>
                <a:ea typeface="Inter Bold" pitchFamily="34" charset="-122"/>
                <a:cs typeface="Inter Bold" pitchFamily="34" charset="-120"/>
              </a:rPr>
              <a:t>A Practical Example</a:t>
            </a:r>
            <a:endParaRPr lang="en-US" sz="3700" dirty="0"/>
          </a:p>
        </p:txBody>
      </p:sp>
      <p:sp>
        <p:nvSpPr>
          <p:cNvPr id="3" name="Text 1"/>
          <p:cNvSpPr/>
          <p:nvPr/>
        </p:nvSpPr>
        <p:spPr>
          <a:xfrm>
            <a:off x="793790" y="1493044"/>
            <a:ext cx="13042821" cy="735330"/>
          </a:xfrm>
          <a:prstGeom prst="rect">
            <a:avLst/>
          </a:prstGeom>
          <a:noFill/>
          <a:ln/>
        </p:spPr>
        <p:txBody>
          <a:bodyPr wrap="square" lIns="0" tIns="0" rIns="0" bIns="0" rtlCol="0" anchor="t"/>
          <a:lstStyle/>
          <a:p>
            <a:pPr marL="0" indent="0" algn="l">
              <a:lnSpc>
                <a:spcPts val="2850"/>
              </a:lnSpc>
              <a:buNone/>
            </a:pPr>
            <a:r>
              <a:rPr lang="en-US" sz="1850" dirty="0">
                <a:solidFill>
                  <a:srgbClr val="272525"/>
                </a:solidFill>
                <a:latin typeface="Inter" pitchFamily="34" charset="0"/>
                <a:ea typeface="Inter" pitchFamily="34" charset="-122"/>
                <a:cs typeface="Inter" pitchFamily="34" charset="-120"/>
              </a:rPr>
              <a:t>Rather than prohibiting AI use, this redesigned assignment makes student thinking visible at every stage — and turns AI into a learning tool rather than a shortcut.</a:t>
            </a:r>
            <a:endParaRPr lang="en-US" sz="1850" dirty="0"/>
          </a:p>
        </p:txBody>
      </p:sp>
      <p:pic>
        <p:nvPicPr>
          <p:cNvPr id="4" name="Image 0" descr="preencoded.png"/>
          <p:cNvPicPr>
            <a:picLocks noChangeAspect="1"/>
          </p:cNvPicPr>
          <p:nvPr/>
        </p:nvPicPr>
        <p:blipFill>
          <a:blip r:embed="rId3"/>
          <a:stretch>
            <a:fillRect/>
          </a:stretch>
        </p:blipFill>
        <p:spPr>
          <a:xfrm>
            <a:off x="3676412" y="2429828"/>
            <a:ext cx="7277457" cy="4319230"/>
          </a:xfrm>
          <a:prstGeom prst="rect">
            <a:avLst/>
          </a:prstGeom>
        </p:spPr>
      </p:pic>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93606" y="3485519"/>
            <a:ext cx="619529" cy="619529"/>
          </a:xfrm>
          <a:prstGeom prst="rect">
            <a:avLst/>
          </a:prstGeom>
        </p:spPr>
      </p:pic>
      <p:sp>
        <p:nvSpPr>
          <p:cNvPr id="6" name="Text 2"/>
          <p:cNvSpPr/>
          <p:nvPr/>
        </p:nvSpPr>
        <p:spPr>
          <a:xfrm>
            <a:off x="8741643" y="5572945"/>
            <a:ext cx="1809025" cy="696970"/>
          </a:xfrm>
          <a:prstGeom prst="rect">
            <a:avLst/>
          </a:prstGeom>
          <a:noFill/>
          <a:ln/>
        </p:spPr>
        <p:txBody>
          <a:bodyPr wrap="square" lIns="0" tIns="0" rIns="0" bIns="0" rtlCol="0" anchor="t"/>
          <a:lstStyle/>
          <a:p>
            <a:pPr marL="0" indent="0" algn="ctr">
              <a:lnSpc>
                <a:spcPts val="2700"/>
              </a:lnSpc>
              <a:buNone/>
            </a:pPr>
            <a:r>
              <a:rPr lang="en-US" sz="2150" b="1" dirty="0">
                <a:solidFill>
                  <a:srgbClr val="272525"/>
                </a:solidFill>
                <a:latin typeface="Inter Bold" pitchFamily="34" charset="0"/>
                <a:ea typeface="Inter Bold" pitchFamily="34" charset="-122"/>
                <a:cs typeface="Inter Bold" pitchFamily="34" charset="-120"/>
              </a:rPr>
              <a:t>Reflect &amp; Explain</a:t>
            </a:r>
            <a:endParaRPr lang="en-US" sz="2150" dirty="0"/>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25548" y="3486681"/>
            <a:ext cx="619529" cy="619529"/>
          </a:xfrm>
          <a:prstGeom prst="rect">
            <a:avLst/>
          </a:prstGeom>
        </p:spPr>
      </p:pic>
      <p:sp>
        <p:nvSpPr>
          <p:cNvPr id="8" name="Text 3"/>
          <p:cNvSpPr/>
          <p:nvPr/>
        </p:nvSpPr>
        <p:spPr>
          <a:xfrm>
            <a:off x="6461776" y="5572945"/>
            <a:ext cx="1809025" cy="696970"/>
          </a:xfrm>
          <a:prstGeom prst="rect">
            <a:avLst/>
          </a:prstGeom>
          <a:noFill/>
          <a:ln/>
        </p:spPr>
        <p:txBody>
          <a:bodyPr wrap="square" lIns="0" tIns="0" rIns="0" bIns="0" rtlCol="0" anchor="t"/>
          <a:lstStyle/>
          <a:p>
            <a:pPr marL="0" indent="0" algn="ctr">
              <a:lnSpc>
                <a:spcPts val="2700"/>
              </a:lnSpc>
              <a:buNone/>
            </a:pPr>
            <a:r>
              <a:rPr lang="en-US" sz="2150" b="1" dirty="0">
                <a:solidFill>
                  <a:srgbClr val="272525"/>
                </a:solidFill>
                <a:latin typeface="Inter Bold" pitchFamily="34" charset="0"/>
                <a:ea typeface="Inter Bold" pitchFamily="34" charset="-122"/>
                <a:cs typeface="Inter Bold" pitchFamily="34" charset="-120"/>
              </a:rPr>
              <a:t>Critique &amp; Revise</a:t>
            </a:r>
            <a:endParaRPr lang="en-US" sz="2150" dirty="0"/>
          </a:p>
        </p:txBody>
      </p:sp>
      <p:pic>
        <p:nvPicPr>
          <p:cNvPr id="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45681" y="3486681"/>
            <a:ext cx="619529" cy="619529"/>
          </a:xfrm>
          <a:prstGeom prst="rect">
            <a:avLst/>
          </a:prstGeom>
        </p:spPr>
      </p:pic>
      <p:sp>
        <p:nvSpPr>
          <p:cNvPr id="10" name="Text 4"/>
          <p:cNvSpPr/>
          <p:nvPr/>
        </p:nvSpPr>
        <p:spPr>
          <a:xfrm>
            <a:off x="4144737" y="5747188"/>
            <a:ext cx="1809025" cy="348485"/>
          </a:xfrm>
          <a:prstGeom prst="rect">
            <a:avLst/>
          </a:prstGeom>
          <a:noFill/>
          <a:ln/>
        </p:spPr>
        <p:txBody>
          <a:bodyPr wrap="none" lIns="0" tIns="0" rIns="0" bIns="0" rtlCol="0" anchor="t"/>
          <a:lstStyle/>
          <a:p>
            <a:pPr marL="0" indent="0" algn="ctr">
              <a:lnSpc>
                <a:spcPts val="2700"/>
              </a:lnSpc>
              <a:buNone/>
            </a:pPr>
            <a:r>
              <a:rPr lang="en-US" sz="2150" b="1" dirty="0">
                <a:solidFill>
                  <a:srgbClr val="272525"/>
                </a:solidFill>
                <a:latin typeface="Inter Bold" pitchFamily="34" charset="0"/>
                <a:ea typeface="Inter Bold" pitchFamily="34" charset="-122"/>
                <a:cs typeface="Inter Bold" pitchFamily="34" charset="-120"/>
              </a:rPr>
              <a:t>Draft with AI</a:t>
            </a:r>
            <a:endParaRPr lang="en-US" sz="2150" dirty="0"/>
          </a:p>
        </p:txBody>
      </p:sp>
      <p:sp>
        <p:nvSpPr>
          <p:cNvPr id="11" name="Text 5"/>
          <p:cNvSpPr/>
          <p:nvPr/>
        </p:nvSpPr>
        <p:spPr>
          <a:xfrm>
            <a:off x="793790" y="6950512"/>
            <a:ext cx="13042821" cy="735330"/>
          </a:xfrm>
          <a:prstGeom prst="rect">
            <a:avLst/>
          </a:prstGeom>
          <a:noFill/>
          <a:ln/>
        </p:spPr>
        <p:txBody>
          <a:bodyPr wrap="square" lIns="0" tIns="0" rIns="0" bIns="0" rtlCol="0" anchor="t"/>
          <a:lstStyle/>
          <a:p>
            <a:pPr marL="0" indent="0" algn="l">
              <a:lnSpc>
                <a:spcPts val="2850"/>
              </a:lnSpc>
              <a:buNone/>
            </a:pPr>
            <a:r>
              <a:rPr lang="en-US" sz="1850" dirty="0">
                <a:solidFill>
                  <a:srgbClr val="272525"/>
                </a:solidFill>
                <a:latin typeface="Inter" pitchFamily="34" charset="0"/>
                <a:ea typeface="Inter" pitchFamily="34" charset="-122"/>
                <a:cs typeface="Inter" pitchFamily="34" charset="-120"/>
              </a:rPr>
              <a:t>This structure ensures students engage analytically with AI output rather than simply submitting it. The justification and reflection steps are where the real learning, and the real assessment happen.</a:t>
            </a:r>
            <a:endParaRPr lang="en-US" sz="1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687592"/>
            <a:ext cx="5486162"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Why Redesign Matters</a:t>
            </a:r>
            <a:endParaRPr lang="en-US" sz="3900" dirty="0"/>
          </a:p>
        </p:txBody>
      </p:sp>
      <p:sp>
        <p:nvSpPr>
          <p:cNvPr id="3" name="Shape 1"/>
          <p:cNvSpPr/>
          <p:nvPr/>
        </p:nvSpPr>
        <p:spPr>
          <a:xfrm>
            <a:off x="650915" y="2605326"/>
            <a:ext cx="6565106" cy="2870240"/>
          </a:xfrm>
          <a:prstGeom prst="roundRect">
            <a:avLst>
              <a:gd name="adj" fmla="val 4979"/>
            </a:avLst>
          </a:prstGeom>
          <a:solidFill>
            <a:srgbClr val="4950BC"/>
          </a:solidFill>
          <a:ln/>
        </p:spPr>
        <p:txBody>
          <a:bodyPr/>
          <a:lstStyle/>
          <a:p>
            <a:endParaRPr lang="en-US"/>
          </a:p>
        </p:txBody>
      </p:sp>
      <p:sp>
        <p:nvSpPr>
          <p:cNvPr id="4" name="Text 2"/>
          <p:cNvSpPr/>
          <p:nvPr/>
        </p:nvSpPr>
        <p:spPr>
          <a:xfrm>
            <a:off x="849273" y="280368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Without Redesign</a:t>
            </a:r>
            <a:endParaRPr lang="en-US" sz="1950" dirty="0"/>
          </a:p>
        </p:txBody>
      </p:sp>
      <p:sp>
        <p:nvSpPr>
          <p:cNvPr id="5" name="Text 3"/>
          <p:cNvSpPr/>
          <p:nvPr/>
        </p:nvSpPr>
        <p:spPr>
          <a:xfrm>
            <a:off x="849273" y="3312200"/>
            <a:ext cx="6168390" cy="1984772"/>
          </a:xfrm>
          <a:prstGeom prst="rect">
            <a:avLst/>
          </a:prstGeom>
          <a:noFill/>
          <a:ln/>
        </p:spPr>
        <p:txBody>
          <a:bodyPr wrap="square" lIns="0" tIns="0" rIns="0" bIns="0" rtlCol="0" anchor="t"/>
          <a:lstStyle/>
          <a:p>
            <a:pPr marL="0" indent="0" algn="l">
              <a:lnSpc>
                <a:spcPts val="3100"/>
              </a:lnSpc>
              <a:buNone/>
            </a:pPr>
            <a:r>
              <a:rPr lang="en-US" sz="1950" dirty="0">
                <a:solidFill>
                  <a:srgbClr val="FFFFFF"/>
                </a:solidFill>
                <a:latin typeface="Inter" pitchFamily="34" charset="0"/>
                <a:ea typeface="Inter" pitchFamily="34" charset="-122"/>
                <a:cs typeface="Inter" pitchFamily="34" charset="-120"/>
              </a:rPr>
              <a:t>AI defines the work. Students submit AI-generated outputs. Instructors lose visibility into student thinking. Assessment measures nothing meaningful. The gap between credentials and actual competency widens.</a:t>
            </a:r>
            <a:endParaRPr lang="en-US" sz="1950" dirty="0"/>
          </a:p>
        </p:txBody>
      </p:sp>
      <p:sp>
        <p:nvSpPr>
          <p:cNvPr id="6" name="Text 4"/>
          <p:cNvSpPr/>
          <p:nvPr/>
        </p:nvSpPr>
        <p:spPr>
          <a:xfrm>
            <a:off x="7564874" y="280368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Inter Bold" pitchFamily="34" charset="0"/>
                <a:ea typeface="Inter Bold" pitchFamily="34" charset="-122"/>
                <a:cs typeface="Inter Bold" pitchFamily="34" charset="-120"/>
              </a:rPr>
              <a:t>With Redesign</a:t>
            </a:r>
            <a:endParaRPr lang="en-US" sz="1950" dirty="0"/>
          </a:p>
        </p:txBody>
      </p:sp>
      <p:sp>
        <p:nvSpPr>
          <p:cNvPr id="7" name="Text 5"/>
          <p:cNvSpPr/>
          <p:nvPr/>
        </p:nvSpPr>
        <p:spPr>
          <a:xfrm>
            <a:off x="7564874" y="3312200"/>
            <a:ext cx="6279356" cy="1984772"/>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Faculty retain control over what learning looks like. Students are pushed to develop genuine skills. AI becomes a tool students learn to use critically — and institutions can confidently stand behind the learning they certify.</a:t>
            </a:r>
            <a:endParaRPr lang="en-US" sz="1950" dirty="0"/>
          </a:p>
        </p:txBody>
      </p:sp>
      <p:sp>
        <p:nvSpPr>
          <p:cNvPr id="8" name="Shape 6"/>
          <p:cNvSpPr/>
          <p:nvPr/>
        </p:nvSpPr>
        <p:spPr>
          <a:xfrm>
            <a:off x="793790" y="5698808"/>
            <a:ext cx="13042821" cy="843201"/>
          </a:xfrm>
          <a:prstGeom prst="roundRect">
            <a:avLst>
              <a:gd name="adj" fmla="val 9886"/>
            </a:avLst>
          </a:prstGeom>
          <a:solidFill>
            <a:srgbClr val="B6FCB8"/>
          </a:solidFill>
          <a:ln/>
        </p:spPr>
        <p:txBody>
          <a:bodyPr/>
          <a:lstStyle/>
          <a:p>
            <a:endParaRPr lang="en-US"/>
          </a:p>
        </p:txBody>
      </p:sp>
      <p:pic>
        <p:nvPicPr>
          <p:cNvPr id="9" name="Image 0" descr="preencoded.png"/>
          <p:cNvPicPr>
            <a:picLocks noChangeAspect="1"/>
          </p:cNvPicPr>
          <p:nvPr/>
        </p:nvPicPr>
        <p:blipFill>
          <a:blip r:embed="rId3"/>
          <a:stretch>
            <a:fillRect/>
          </a:stretch>
        </p:blipFill>
        <p:spPr>
          <a:xfrm>
            <a:off x="992148" y="6001703"/>
            <a:ext cx="248007" cy="198358"/>
          </a:xfrm>
          <a:prstGeom prst="rect">
            <a:avLst/>
          </a:prstGeom>
        </p:spPr>
      </p:pic>
      <p:sp>
        <p:nvSpPr>
          <p:cNvPr id="10" name="Text 7"/>
          <p:cNvSpPr/>
          <p:nvPr/>
        </p:nvSpPr>
        <p:spPr>
          <a:xfrm>
            <a:off x="1438513" y="5946696"/>
            <a:ext cx="12199739"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Inter" pitchFamily="34" charset="0"/>
                <a:ea typeface="Inter" pitchFamily="34" charset="-122"/>
                <a:cs typeface="Inter" pitchFamily="34" charset="-120"/>
              </a:rPr>
              <a:t>Intentional assignment redesign is how educators remain the architects of learning in the AI era.</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011204"/>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What Comes Next</a:t>
            </a:r>
            <a:endParaRPr lang="en-US" sz="3900" dirty="0"/>
          </a:p>
        </p:txBody>
      </p:sp>
      <p:sp>
        <p:nvSpPr>
          <p:cNvPr id="4" name="Text 1"/>
          <p:cNvSpPr/>
          <p:nvPr/>
        </p:nvSpPr>
        <p:spPr>
          <a:xfrm>
            <a:off x="6280190" y="2928938"/>
            <a:ext cx="7556421" cy="1587818"/>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The principles and framework covered here don't have to be applied in isolation. This work is supported through a structured, practical approach — including a hands-on tool designed to guide instructors through the redesign process step by step.</a:t>
            </a:r>
            <a:endParaRPr lang="en-US" sz="1950" dirty="0"/>
          </a:p>
        </p:txBody>
      </p:sp>
      <p:sp>
        <p:nvSpPr>
          <p:cNvPr id="5" name="Shape 2"/>
          <p:cNvSpPr/>
          <p:nvPr/>
        </p:nvSpPr>
        <p:spPr>
          <a:xfrm>
            <a:off x="6280190" y="4739997"/>
            <a:ext cx="7556421" cy="1478280"/>
          </a:xfrm>
          <a:prstGeom prst="roundRect">
            <a:avLst>
              <a:gd name="adj" fmla="val 5639"/>
            </a:avLst>
          </a:prstGeom>
          <a:solidFill>
            <a:srgbClr val="B6D6FC"/>
          </a:solidFill>
          <a:ln/>
        </p:spPr>
        <p:txBody>
          <a:bodyPr/>
          <a:lstStyle/>
          <a:p>
            <a:endParaRPr lang="en-US"/>
          </a:p>
        </p:txBody>
      </p:sp>
      <p:pic>
        <p:nvPicPr>
          <p:cNvPr id="6" name="Image 1" descr="preencoded.png"/>
          <p:cNvPicPr>
            <a:picLocks noChangeAspect="1"/>
          </p:cNvPicPr>
          <p:nvPr/>
        </p:nvPicPr>
        <p:blipFill>
          <a:blip r:embed="rId4"/>
          <a:stretch>
            <a:fillRect/>
          </a:stretch>
        </p:blipFill>
        <p:spPr>
          <a:xfrm>
            <a:off x="6478548" y="5042892"/>
            <a:ext cx="248007" cy="198358"/>
          </a:xfrm>
          <a:prstGeom prst="rect">
            <a:avLst/>
          </a:prstGeom>
        </p:spPr>
      </p:pic>
      <p:sp>
        <p:nvSpPr>
          <p:cNvPr id="7" name="Text 3"/>
          <p:cNvSpPr/>
          <p:nvPr/>
        </p:nvSpPr>
        <p:spPr>
          <a:xfrm>
            <a:off x="6924913" y="4987885"/>
            <a:ext cx="6713339"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nter" pitchFamily="34" charset="0"/>
                <a:ea typeface="Inter" pitchFamily="34" charset="-122"/>
                <a:cs typeface="Inter" pitchFamily="34" charset="-120"/>
              </a:rPr>
              <a:t>Joaquin will now demonstrate how the Thering Framework comes to life in practice by walking through the tool and showing how instructors can apply these criteria to their own assignments immediately.</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235637"/>
            <a:ext cx="13042821" cy="2567464"/>
          </a:xfrm>
          <a:prstGeom prst="rect">
            <a:avLst/>
          </a:prstGeom>
          <a:noFill/>
          <a:ln/>
        </p:spPr>
        <p:txBody>
          <a:bodyPr wrap="square" lIns="0" tIns="0" rIns="0" bIns="0" rtlCol="0" anchor="t"/>
          <a:lstStyle/>
          <a:p>
            <a:pPr marL="0" indent="0" algn="ctr">
              <a:lnSpc>
                <a:spcPts val="6700"/>
              </a:lnSpc>
              <a:buNone/>
            </a:pPr>
            <a:r>
              <a:rPr lang="en-US" sz="5350" b="1" dirty="0">
                <a:solidFill>
                  <a:srgbClr val="000000"/>
                </a:solidFill>
                <a:latin typeface="Inter Bold" pitchFamily="34" charset="0"/>
                <a:ea typeface="Inter Bold" pitchFamily="34" charset="-122"/>
                <a:cs typeface="Inter Bold" pitchFamily="34" charset="-120"/>
              </a:rPr>
              <a:t>If an assignment can be completed well by AI, was it measuring learning in the first place?</a:t>
            </a:r>
            <a:endParaRPr lang="en-US" sz="5350" dirty="0"/>
          </a:p>
        </p:txBody>
      </p:sp>
      <p:sp>
        <p:nvSpPr>
          <p:cNvPr id="3" name="Text 1"/>
          <p:cNvSpPr/>
          <p:nvPr/>
        </p:nvSpPr>
        <p:spPr>
          <a:xfrm>
            <a:off x="793790" y="5199936"/>
            <a:ext cx="13042821" cy="793909"/>
          </a:xfrm>
          <a:prstGeom prst="rect">
            <a:avLst/>
          </a:prstGeom>
          <a:noFill/>
          <a:ln/>
        </p:spPr>
        <p:txBody>
          <a:bodyPr wrap="square" lIns="0" tIns="0" rIns="0" bIns="0" rtlCol="0" anchor="t"/>
          <a:lstStyle/>
          <a:p>
            <a:pPr marL="0" indent="0" algn="ctr">
              <a:lnSpc>
                <a:spcPts val="3100"/>
              </a:lnSpc>
              <a:buNone/>
            </a:pPr>
            <a:r>
              <a:rPr lang="en-US" sz="1950" dirty="0">
                <a:solidFill>
                  <a:srgbClr val="272525"/>
                </a:solidFill>
                <a:latin typeface="Inter" pitchFamily="34" charset="0"/>
                <a:ea typeface="Inter" pitchFamily="34" charset="-122"/>
                <a:cs typeface="Inter" pitchFamily="34" charset="-120"/>
              </a:rPr>
              <a:t>This is the central question reshaping how educators think about assessment design. It isn't a critique of any one instructor — it's a structural challenge that the entire academic community must confront together.</a:t>
            </a:r>
            <a:endParaRPr lang="en-US" sz="1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48038"/>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The Problem with Legacy Assignments, and an invitation to innovate</a:t>
            </a:r>
            <a:endParaRPr lang="en-US" sz="3900" dirty="0"/>
          </a:p>
        </p:txBody>
      </p:sp>
      <p:sp>
        <p:nvSpPr>
          <p:cNvPr id="4" name="Text 1"/>
          <p:cNvSpPr/>
          <p:nvPr/>
        </p:nvSpPr>
        <p:spPr>
          <a:xfrm>
            <a:off x="6280190" y="3605927"/>
            <a:ext cx="7556421" cy="3175635"/>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Most academic assignments were designed for a fundamentally different environment, one where students had to independently recall, synthesize, and produce knowledge. That environment no longer exists in the same form. </a:t>
            </a:r>
            <a:r>
              <a:rPr lang="en-US" sz="1950" dirty="0">
                <a:solidFill>
                  <a:srgbClr val="000000"/>
                </a:solidFill>
                <a:latin typeface="Inter" pitchFamily="34" charset="0"/>
                <a:ea typeface="Inter" pitchFamily="34" charset="-122"/>
                <a:cs typeface="Inter" pitchFamily="34" charset="-120"/>
              </a:rPr>
              <a:t>Students now routinely use AI tools to generate ideas, structure arguments, locate information, and complete deliverables.</a:t>
            </a:r>
            <a:r>
              <a:rPr lang="en-US" sz="1950" dirty="0">
                <a:solidFill>
                  <a:srgbClr val="272525"/>
                </a:solidFill>
                <a:latin typeface="Inter" pitchFamily="34" charset="0"/>
                <a:ea typeface="Inter" pitchFamily="34" charset="-122"/>
                <a:cs typeface="Inter" pitchFamily="34" charset="-120"/>
              </a:rPr>
              <a:t> Assignments that haven't been rethought are no longer measuring what we think they're measuring.</a:t>
            </a:r>
            <a:endParaRPr lang="en-US" sz="1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197179"/>
            <a:ext cx="8481774"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The Shift That's Already Happened</a:t>
            </a:r>
            <a:endParaRPr lang="en-US" sz="3900" dirty="0"/>
          </a:p>
        </p:txBody>
      </p:sp>
      <p:sp>
        <p:nvSpPr>
          <p:cNvPr id="3" name="Shape 1"/>
          <p:cNvSpPr/>
          <p:nvPr/>
        </p:nvSpPr>
        <p:spPr>
          <a:xfrm>
            <a:off x="650915" y="3114913"/>
            <a:ext cx="6565106" cy="2917507"/>
          </a:xfrm>
          <a:prstGeom prst="roundRect">
            <a:avLst>
              <a:gd name="adj" fmla="val 4898"/>
            </a:avLst>
          </a:prstGeom>
          <a:solidFill>
            <a:srgbClr val="4950BC"/>
          </a:solidFill>
          <a:ln/>
        </p:spPr>
        <p:txBody>
          <a:bodyPr/>
          <a:lstStyle/>
          <a:p>
            <a:endParaRPr lang="en-US"/>
          </a:p>
        </p:txBody>
      </p:sp>
      <p:sp>
        <p:nvSpPr>
          <p:cNvPr id="4" name="Text 2"/>
          <p:cNvSpPr/>
          <p:nvPr/>
        </p:nvSpPr>
        <p:spPr>
          <a:xfrm>
            <a:off x="849273" y="3293507"/>
            <a:ext cx="6168390" cy="396954"/>
          </a:xfrm>
          <a:prstGeom prst="rect">
            <a:avLst/>
          </a:prstGeom>
          <a:noFill/>
          <a:ln/>
        </p:spPr>
        <p:txBody>
          <a:bodyPr wrap="none" lIns="0" tIns="0" rIns="0" bIns="0" rtlCol="0" anchor="t"/>
          <a:lstStyle/>
          <a:p>
            <a:pPr marL="0" indent="0" algn="l">
              <a:lnSpc>
                <a:spcPts val="3100"/>
              </a:lnSpc>
              <a:buNone/>
            </a:pPr>
            <a:r>
              <a:rPr lang="en-US" sz="1950" dirty="0">
                <a:solidFill>
                  <a:srgbClr val="FFFFFF"/>
                </a:solidFill>
                <a:latin typeface="Inter" pitchFamily="34" charset="0"/>
                <a:ea typeface="Inter" pitchFamily="34" charset="-122"/>
                <a:cs typeface="Inter" pitchFamily="34" charset="-120"/>
              </a:rPr>
              <a:t>Before AI Integration</a:t>
            </a:r>
            <a:endParaRPr lang="en-US" sz="1950" dirty="0"/>
          </a:p>
        </p:txBody>
      </p:sp>
      <p:sp>
        <p:nvSpPr>
          <p:cNvPr id="5" name="Text 3"/>
          <p:cNvSpPr/>
          <p:nvPr/>
        </p:nvSpPr>
        <p:spPr>
          <a:xfrm>
            <a:off x="849273" y="3869055"/>
            <a:ext cx="6168390" cy="1587818"/>
          </a:xfrm>
          <a:prstGeom prst="rect">
            <a:avLst/>
          </a:prstGeom>
          <a:noFill/>
          <a:ln/>
        </p:spPr>
        <p:txBody>
          <a:bodyPr wrap="square" lIns="0" tIns="0" rIns="0" bIns="0" rtlCol="0" anchor="t"/>
          <a:lstStyle/>
          <a:p>
            <a:pPr marL="0" indent="0" algn="l">
              <a:lnSpc>
                <a:spcPts val="3100"/>
              </a:lnSpc>
              <a:buNone/>
            </a:pPr>
            <a:r>
              <a:rPr lang="en-US" sz="1950" dirty="0">
                <a:solidFill>
                  <a:srgbClr val="FFFFFF"/>
                </a:solidFill>
                <a:latin typeface="Inter" pitchFamily="34" charset="0"/>
                <a:ea typeface="Inter" pitchFamily="34" charset="-122"/>
                <a:cs typeface="Inter" pitchFamily="34" charset="-120"/>
              </a:rPr>
              <a:t>Assignments assumed students would independently recall knowledge, draft from scratch, and rely on instructor feedback as their primary resource for improvement.</a:t>
            </a:r>
            <a:endParaRPr lang="en-US" sz="1950" dirty="0"/>
          </a:p>
        </p:txBody>
      </p:sp>
      <p:sp>
        <p:nvSpPr>
          <p:cNvPr id="6" name="Text 4"/>
          <p:cNvSpPr/>
          <p:nvPr/>
        </p:nvSpPr>
        <p:spPr>
          <a:xfrm>
            <a:off x="7564874" y="3293507"/>
            <a:ext cx="6279356" cy="396954"/>
          </a:xfrm>
          <a:prstGeom prst="rect">
            <a:avLst/>
          </a:prstGeom>
          <a:noFill/>
          <a:ln/>
        </p:spPr>
        <p:txBody>
          <a:bodyPr wrap="non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After AI Integration</a:t>
            </a:r>
            <a:endParaRPr lang="en-US" sz="1950" dirty="0"/>
          </a:p>
        </p:txBody>
      </p:sp>
      <p:sp>
        <p:nvSpPr>
          <p:cNvPr id="7" name="Text 5"/>
          <p:cNvSpPr/>
          <p:nvPr/>
        </p:nvSpPr>
        <p:spPr>
          <a:xfrm>
            <a:off x="7564874" y="3869055"/>
            <a:ext cx="6279356" cy="1984772"/>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AI is already embedded in how students approach coursework. The real question is no longer </a:t>
            </a:r>
            <a:r>
              <a:rPr lang="en-US" sz="1950" i="1" dirty="0">
                <a:solidFill>
                  <a:srgbClr val="272525"/>
                </a:solidFill>
                <a:latin typeface="Inter" pitchFamily="34" charset="0"/>
                <a:ea typeface="Inter" pitchFamily="34" charset="-122"/>
                <a:cs typeface="Inter" pitchFamily="34" charset="-120"/>
              </a:rPr>
              <a:t>whether</a:t>
            </a:r>
            <a:r>
              <a:rPr lang="en-US" sz="1950" dirty="0">
                <a:solidFill>
                  <a:srgbClr val="272525"/>
                </a:solidFill>
                <a:latin typeface="Inter" pitchFamily="34" charset="0"/>
                <a:ea typeface="Inter" pitchFamily="34" charset="-122"/>
                <a:cs typeface="Inter" pitchFamily="34" charset="-120"/>
              </a:rPr>
              <a:t> students use these tools — it's </a:t>
            </a:r>
            <a:r>
              <a:rPr lang="en-US" sz="1950" i="1" dirty="0">
                <a:solidFill>
                  <a:srgbClr val="272525"/>
                </a:solidFill>
                <a:latin typeface="Inter" pitchFamily="34" charset="0"/>
                <a:ea typeface="Inter" pitchFamily="34" charset="-122"/>
                <a:cs typeface="Inter" pitchFamily="34" charset="-120"/>
              </a:rPr>
              <a:t>what cognitive work</a:t>
            </a:r>
            <a:r>
              <a:rPr lang="en-US" sz="1950" dirty="0">
                <a:solidFill>
                  <a:srgbClr val="272525"/>
                </a:solidFill>
                <a:latin typeface="Inter" pitchFamily="34" charset="0"/>
                <a:ea typeface="Inter" pitchFamily="34" charset="-122"/>
                <a:cs typeface="Inter" pitchFamily="34" charset="-120"/>
              </a:rPr>
              <a:t> we are actually asking them to do, and whether our assignments still demand it.</a:t>
            </a:r>
            <a:endParaRPr lang="en-US" sz="1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493996"/>
            <a:ext cx="8843963"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A Different Approach to Assessment</a:t>
            </a:r>
            <a:endParaRPr lang="en-US" sz="3900" dirty="0"/>
          </a:p>
        </p:txBody>
      </p:sp>
      <p:sp>
        <p:nvSpPr>
          <p:cNvPr id="3" name="Text 1"/>
          <p:cNvSpPr/>
          <p:nvPr/>
        </p:nvSpPr>
        <p:spPr>
          <a:xfrm>
            <a:off x="793790" y="2510909"/>
            <a:ext cx="1304282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Rather than banning AI or ignoring it, a more effective path involves a deliberate three-step process: evaluate what you currently assign, identify precisely where AI changes or eliminates the cognitive task, and then redesign with meaningful learning at the center.</a:t>
            </a:r>
            <a:endParaRPr lang="en-US" sz="1950" dirty="0"/>
          </a:p>
        </p:txBody>
      </p:sp>
      <p:pic>
        <p:nvPicPr>
          <p:cNvPr id="4" name="Image 0" descr="preencoded.png"/>
          <p:cNvPicPr>
            <a:picLocks noChangeAspect="1"/>
          </p:cNvPicPr>
          <p:nvPr/>
        </p:nvPicPr>
        <p:blipFill>
          <a:blip r:embed="rId3"/>
          <a:stretch>
            <a:fillRect/>
          </a:stretch>
        </p:blipFill>
        <p:spPr>
          <a:xfrm>
            <a:off x="793790" y="3925014"/>
            <a:ext cx="4347567" cy="793790"/>
          </a:xfrm>
          <a:prstGeom prst="rect">
            <a:avLst/>
          </a:prstGeom>
        </p:spPr>
      </p:pic>
      <p:sp>
        <p:nvSpPr>
          <p:cNvPr id="5" name="Text 2"/>
          <p:cNvSpPr/>
          <p:nvPr/>
        </p:nvSpPr>
        <p:spPr>
          <a:xfrm>
            <a:off x="992148" y="491716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Evaluate</a:t>
            </a:r>
            <a:endParaRPr lang="en-US" sz="1950" dirty="0"/>
          </a:p>
        </p:txBody>
      </p:sp>
      <p:sp>
        <p:nvSpPr>
          <p:cNvPr id="6" name="Text 3"/>
          <p:cNvSpPr/>
          <p:nvPr/>
        </p:nvSpPr>
        <p:spPr>
          <a:xfrm>
            <a:off x="992148" y="5346383"/>
            <a:ext cx="395085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Review existing assignments critically — what thinking do they require?</a:t>
            </a:r>
            <a:endParaRPr lang="en-US" sz="1950" dirty="0"/>
          </a:p>
        </p:txBody>
      </p:sp>
      <p:pic>
        <p:nvPicPr>
          <p:cNvPr id="7" name="Image 1" descr="preencoded.png"/>
          <p:cNvPicPr>
            <a:picLocks noChangeAspect="1"/>
          </p:cNvPicPr>
          <p:nvPr/>
        </p:nvPicPr>
        <p:blipFill>
          <a:blip r:embed="rId4"/>
          <a:stretch>
            <a:fillRect/>
          </a:stretch>
        </p:blipFill>
        <p:spPr>
          <a:xfrm>
            <a:off x="5141357" y="3925014"/>
            <a:ext cx="4347567" cy="793790"/>
          </a:xfrm>
          <a:prstGeom prst="rect">
            <a:avLst/>
          </a:prstGeom>
        </p:spPr>
      </p:pic>
      <p:sp>
        <p:nvSpPr>
          <p:cNvPr id="8" name="Text 4"/>
          <p:cNvSpPr/>
          <p:nvPr/>
        </p:nvSpPr>
        <p:spPr>
          <a:xfrm>
            <a:off x="5339715" y="491716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Identify</a:t>
            </a:r>
            <a:endParaRPr lang="en-US" sz="1950" dirty="0"/>
          </a:p>
        </p:txBody>
      </p:sp>
      <p:sp>
        <p:nvSpPr>
          <p:cNvPr id="9" name="Text 5"/>
          <p:cNvSpPr/>
          <p:nvPr/>
        </p:nvSpPr>
        <p:spPr>
          <a:xfrm>
            <a:off x="5339715" y="5346383"/>
            <a:ext cx="395085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Pinpoint where AI now performs the task students were meant to do.</a:t>
            </a:r>
            <a:endParaRPr lang="en-US" sz="1950" dirty="0"/>
          </a:p>
        </p:txBody>
      </p:sp>
      <p:pic>
        <p:nvPicPr>
          <p:cNvPr id="10" name="Image 2" descr="preencoded.png"/>
          <p:cNvPicPr>
            <a:picLocks noChangeAspect="1"/>
          </p:cNvPicPr>
          <p:nvPr/>
        </p:nvPicPr>
        <p:blipFill>
          <a:blip r:embed="rId5"/>
          <a:stretch>
            <a:fillRect/>
          </a:stretch>
        </p:blipFill>
        <p:spPr>
          <a:xfrm>
            <a:off x="9488924" y="3925014"/>
            <a:ext cx="4347567" cy="793790"/>
          </a:xfrm>
          <a:prstGeom prst="rect">
            <a:avLst/>
          </a:prstGeom>
        </p:spPr>
      </p:pic>
      <p:sp>
        <p:nvSpPr>
          <p:cNvPr id="11" name="Text 6"/>
          <p:cNvSpPr/>
          <p:nvPr/>
        </p:nvSpPr>
        <p:spPr>
          <a:xfrm>
            <a:off x="9687282" y="491716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Redesign</a:t>
            </a:r>
            <a:endParaRPr lang="en-US" sz="1950" dirty="0"/>
          </a:p>
        </p:txBody>
      </p:sp>
      <p:sp>
        <p:nvSpPr>
          <p:cNvPr id="12" name="Text 7"/>
          <p:cNvSpPr/>
          <p:nvPr/>
        </p:nvSpPr>
        <p:spPr>
          <a:xfrm>
            <a:off x="9687282" y="5346383"/>
            <a:ext cx="395085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Rebuild assignments around judgment, process, and authentic thinking.</a:t>
            </a:r>
            <a:endParaRPr lang="en-US" sz="1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956554"/>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Introducing the Thering Framework</a:t>
            </a:r>
            <a:endParaRPr lang="en-US" sz="3900" dirty="0"/>
          </a:p>
        </p:txBody>
      </p:sp>
      <p:sp>
        <p:nvSpPr>
          <p:cNvPr id="4" name="Text 1"/>
          <p:cNvSpPr/>
          <p:nvPr/>
        </p:nvSpPr>
        <p:spPr>
          <a:xfrm>
            <a:off x="793790" y="3494365"/>
            <a:ext cx="7556421" cy="2778681"/>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The Thering Framework offers seven criteria for evaluating and redesigning assignments in the AI era. It is built as a tool for </a:t>
            </a:r>
            <a:r>
              <a:rPr lang="en-US" sz="1950" b="1" dirty="0">
                <a:solidFill>
                  <a:srgbClr val="272525"/>
                </a:solidFill>
                <a:latin typeface="Inter" pitchFamily="34" charset="0"/>
                <a:ea typeface="Inter" pitchFamily="34" charset="-122"/>
                <a:cs typeface="Inter" pitchFamily="34" charset="-120"/>
              </a:rPr>
              <a:t>reflection, not judgment</a:t>
            </a:r>
            <a:r>
              <a:rPr lang="en-US" sz="1950" dirty="0">
                <a:solidFill>
                  <a:srgbClr val="272525"/>
                </a:solidFill>
                <a:latin typeface="Inter" pitchFamily="34" charset="0"/>
                <a:ea typeface="Inter" pitchFamily="34" charset="-122"/>
                <a:cs typeface="Inter" pitchFamily="34" charset="-120"/>
              </a:rPr>
              <a:t> designed to help instructors think more clearly about what their assignments actually demand of students. </a:t>
            </a:r>
            <a:r>
              <a:rPr lang="en-US" sz="1950" b="1" dirty="0">
                <a:solidFill>
                  <a:srgbClr val="272525"/>
                </a:solidFill>
                <a:latin typeface="Inter" pitchFamily="34" charset="0"/>
                <a:ea typeface="Inter" pitchFamily="34" charset="-122"/>
                <a:cs typeface="Inter" pitchFamily="34" charset="-120"/>
              </a:rPr>
              <a:t>Crucially, the framework keeps students at the center: they remain the drivers of their own learning, with AI as a potential resource rather than a replacement for thinking.</a:t>
            </a:r>
            <a:endParaRPr lang="en-US" sz="19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042154"/>
            <a:ext cx="5524619"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Framework at a Glance</a:t>
            </a:r>
            <a:endParaRPr lang="en-US" sz="3900" dirty="0"/>
          </a:p>
        </p:txBody>
      </p:sp>
      <p:sp>
        <p:nvSpPr>
          <p:cNvPr id="3" name="Text 1"/>
          <p:cNvSpPr/>
          <p:nvPr/>
        </p:nvSpPr>
        <p:spPr>
          <a:xfrm>
            <a:off x="793790" y="2059067"/>
            <a:ext cx="13042821" cy="396954"/>
          </a:xfrm>
          <a:prstGeom prst="rect">
            <a:avLst/>
          </a:prstGeom>
          <a:noFill/>
          <a:ln/>
        </p:spPr>
        <p:txBody>
          <a:bodyPr wrap="non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Seven interconnected criteria, aligned with SUNY priorities and AI-era learning expectations.</a:t>
            </a:r>
            <a:endParaRPr lang="en-US" sz="1950" dirty="0"/>
          </a:p>
        </p:txBody>
      </p:sp>
      <p:sp>
        <p:nvSpPr>
          <p:cNvPr id="4" name="Shape 2"/>
          <p:cNvSpPr/>
          <p:nvPr/>
        </p:nvSpPr>
        <p:spPr>
          <a:xfrm>
            <a:off x="793790" y="2679263"/>
            <a:ext cx="4215289" cy="1635085"/>
          </a:xfrm>
          <a:prstGeom prst="roundRect">
            <a:avLst>
              <a:gd name="adj" fmla="val 5098"/>
            </a:avLst>
          </a:prstGeom>
          <a:solidFill>
            <a:srgbClr val="DADBF1"/>
          </a:solidFill>
          <a:ln w="7620">
            <a:solidFill>
              <a:srgbClr val="C0C1D7"/>
            </a:solidFill>
            <a:prstDash val="solid"/>
          </a:ln>
        </p:spPr>
        <p:txBody>
          <a:bodyPr/>
          <a:lstStyle/>
          <a:p>
            <a:endParaRPr lang="en-US"/>
          </a:p>
        </p:txBody>
      </p:sp>
      <p:sp>
        <p:nvSpPr>
          <p:cNvPr id="5" name="Text 3"/>
          <p:cNvSpPr/>
          <p:nvPr/>
        </p:nvSpPr>
        <p:spPr>
          <a:xfrm>
            <a:off x="999768" y="288524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Outcomes</a:t>
            </a:r>
            <a:endParaRPr lang="en-US" sz="1950" dirty="0"/>
          </a:p>
        </p:txBody>
      </p:sp>
      <p:sp>
        <p:nvSpPr>
          <p:cNvPr id="6" name="Text 4"/>
          <p:cNvSpPr/>
          <p:nvPr/>
        </p:nvSpPr>
        <p:spPr>
          <a:xfrm>
            <a:off x="999768" y="3314462"/>
            <a:ext cx="3803333" cy="793909"/>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Connected to clear learning goals</a:t>
            </a:r>
            <a:endParaRPr lang="en-US" sz="1950" dirty="0"/>
          </a:p>
        </p:txBody>
      </p:sp>
      <p:sp>
        <p:nvSpPr>
          <p:cNvPr id="7" name="Shape 5"/>
          <p:cNvSpPr/>
          <p:nvPr/>
        </p:nvSpPr>
        <p:spPr>
          <a:xfrm>
            <a:off x="5207437" y="2679263"/>
            <a:ext cx="4215408" cy="1635085"/>
          </a:xfrm>
          <a:prstGeom prst="roundRect">
            <a:avLst>
              <a:gd name="adj" fmla="val 5098"/>
            </a:avLst>
          </a:prstGeom>
          <a:solidFill>
            <a:srgbClr val="DADBF1"/>
          </a:solidFill>
          <a:ln w="7620">
            <a:solidFill>
              <a:srgbClr val="C0C1D7"/>
            </a:solidFill>
            <a:prstDash val="solid"/>
          </a:ln>
        </p:spPr>
        <p:txBody>
          <a:bodyPr/>
          <a:lstStyle/>
          <a:p>
            <a:endParaRPr lang="en-US"/>
          </a:p>
        </p:txBody>
      </p:sp>
      <p:sp>
        <p:nvSpPr>
          <p:cNvPr id="8" name="Text 6"/>
          <p:cNvSpPr/>
          <p:nvPr/>
        </p:nvSpPr>
        <p:spPr>
          <a:xfrm>
            <a:off x="5413415" y="288524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Cognitive Demand</a:t>
            </a:r>
            <a:endParaRPr lang="en-US" sz="1950" dirty="0"/>
          </a:p>
        </p:txBody>
      </p:sp>
      <p:sp>
        <p:nvSpPr>
          <p:cNvPr id="9" name="Text 7"/>
          <p:cNvSpPr/>
          <p:nvPr/>
        </p:nvSpPr>
        <p:spPr>
          <a:xfrm>
            <a:off x="5413415" y="3314462"/>
            <a:ext cx="3803452" cy="396954"/>
          </a:xfrm>
          <a:prstGeom prst="rect">
            <a:avLst/>
          </a:prstGeom>
          <a:noFill/>
          <a:ln/>
        </p:spPr>
        <p:txBody>
          <a:bodyPr wrap="non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Students do the thinking</a:t>
            </a:r>
            <a:endParaRPr lang="en-US" sz="1950" dirty="0"/>
          </a:p>
        </p:txBody>
      </p:sp>
      <p:sp>
        <p:nvSpPr>
          <p:cNvPr id="10" name="Shape 8"/>
          <p:cNvSpPr/>
          <p:nvPr/>
        </p:nvSpPr>
        <p:spPr>
          <a:xfrm>
            <a:off x="9621203" y="2679263"/>
            <a:ext cx="4215289" cy="1635085"/>
          </a:xfrm>
          <a:prstGeom prst="roundRect">
            <a:avLst>
              <a:gd name="adj" fmla="val 5098"/>
            </a:avLst>
          </a:prstGeom>
          <a:solidFill>
            <a:srgbClr val="DADBF1"/>
          </a:solidFill>
          <a:ln w="7620">
            <a:solidFill>
              <a:srgbClr val="C0C1D7"/>
            </a:solidFill>
            <a:prstDash val="solid"/>
          </a:ln>
        </p:spPr>
        <p:txBody>
          <a:bodyPr/>
          <a:lstStyle/>
          <a:p>
            <a:endParaRPr lang="en-US"/>
          </a:p>
        </p:txBody>
      </p:sp>
      <p:sp>
        <p:nvSpPr>
          <p:cNvPr id="11" name="Text 9"/>
          <p:cNvSpPr/>
          <p:nvPr/>
        </p:nvSpPr>
        <p:spPr>
          <a:xfrm>
            <a:off x="9827181" y="288524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Authenticity</a:t>
            </a:r>
            <a:endParaRPr lang="en-US" sz="1950" dirty="0"/>
          </a:p>
        </p:txBody>
      </p:sp>
      <p:sp>
        <p:nvSpPr>
          <p:cNvPr id="12" name="Text 10"/>
          <p:cNvSpPr/>
          <p:nvPr/>
        </p:nvSpPr>
        <p:spPr>
          <a:xfrm>
            <a:off x="9827181" y="3314462"/>
            <a:ext cx="3803333" cy="793909"/>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Real-world relevance and judgment</a:t>
            </a:r>
            <a:endParaRPr lang="en-US" sz="1950" dirty="0"/>
          </a:p>
        </p:txBody>
      </p:sp>
      <p:sp>
        <p:nvSpPr>
          <p:cNvPr id="13" name="Shape 11"/>
          <p:cNvSpPr/>
          <p:nvPr/>
        </p:nvSpPr>
        <p:spPr>
          <a:xfrm>
            <a:off x="793790" y="4512707"/>
            <a:ext cx="4215289" cy="1238131"/>
          </a:xfrm>
          <a:prstGeom prst="roundRect">
            <a:avLst>
              <a:gd name="adj" fmla="val 6733"/>
            </a:avLst>
          </a:prstGeom>
          <a:solidFill>
            <a:srgbClr val="DADBF1"/>
          </a:solidFill>
          <a:ln w="7620">
            <a:solidFill>
              <a:srgbClr val="C0C1D7"/>
            </a:solidFill>
            <a:prstDash val="solid"/>
          </a:ln>
        </p:spPr>
        <p:txBody>
          <a:bodyPr/>
          <a:lstStyle/>
          <a:p>
            <a:endParaRPr lang="en-US"/>
          </a:p>
        </p:txBody>
      </p:sp>
      <p:sp>
        <p:nvSpPr>
          <p:cNvPr id="14" name="Text 12"/>
          <p:cNvSpPr/>
          <p:nvPr/>
        </p:nvSpPr>
        <p:spPr>
          <a:xfrm>
            <a:off x="999768" y="471868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Equity</a:t>
            </a:r>
            <a:endParaRPr lang="en-US" sz="1950" dirty="0"/>
          </a:p>
        </p:txBody>
      </p:sp>
      <p:sp>
        <p:nvSpPr>
          <p:cNvPr id="15" name="Text 13"/>
          <p:cNvSpPr/>
          <p:nvPr/>
        </p:nvSpPr>
        <p:spPr>
          <a:xfrm>
            <a:off x="999768" y="5147905"/>
            <a:ext cx="3803333" cy="396954"/>
          </a:xfrm>
          <a:prstGeom prst="rect">
            <a:avLst/>
          </a:prstGeom>
          <a:noFill/>
          <a:ln/>
        </p:spPr>
        <p:txBody>
          <a:bodyPr wrap="non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UDL-aligned, fair access</a:t>
            </a:r>
            <a:endParaRPr lang="en-US" sz="1950" dirty="0"/>
          </a:p>
        </p:txBody>
      </p:sp>
      <p:sp>
        <p:nvSpPr>
          <p:cNvPr id="16" name="Shape 14"/>
          <p:cNvSpPr/>
          <p:nvPr/>
        </p:nvSpPr>
        <p:spPr>
          <a:xfrm>
            <a:off x="5207437" y="4512707"/>
            <a:ext cx="4215408" cy="1238131"/>
          </a:xfrm>
          <a:prstGeom prst="roundRect">
            <a:avLst>
              <a:gd name="adj" fmla="val 6733"/>
            </a:avLst>
          </a:prstGeom>
          <a:solidFill>
            <a:srgbClr val="DADBF1"/>
          </a:solidFill>
          <a:ln w="7620">
            <a:solidFill>
              <a:srgbClr val="C0C1D7"/>
            </a:solidFill>
            <a:prstDash val="solid"/>
          </a:ln>
        </p:spPr>
        <p:txBody>
          <a:bodyPr/>
          <a:lstStyle/>
          <a:p>
            <a:endParaRPr lang="en-US"/>
          </a:p>
        </p:txBody>
      </p:sp>
      <p:sp>
        <p:nvSpPr>
          <p:cNvPr id="17" name="Text 15"/>
          <p:cNvSpPr/>
          <p:nvPr/>
        </p:nvSpPr>
        <p:spPr>
          <a:xfrm>
            <a:off x="5413415" y="471868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Process Visibility</a:t>
            </a:r>
            <a:endParaRPr lang="en-US" sz="1950" dirty="0"/>
          </a:p>
        </p:txBody>
      </p:sp>
      <p:sp>
        <p:nvSpPr>
          <p:cNvPr id="18" name="Text 16"/>
          <p:cNvSpPr/>
          <p:nvPr/>
        </p:nvSpPr>
        <p:spPr>
          <a:xfrm>
            <a:off x="5413415" y="5147905"/>
            <a:ext cx="3803452" cy="396954"/>
          </a:xfrm>
          <a:prstGeom prst="rect">
            <a:avLst/>
          </a:prstGeom>
          <a:noFill/>
          <a:ln/>
        </p:spPr>
        <p:txBody>
          <a:bodyPr wrap="non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Learning journey made visible</a:t>
            </a:r>
            <a:endParaRPr lang="en-US" sz="1950" dirty="0"/>
          </a:p>
        </p:txBody>
      </p:sp>
      <p:sp>
        <p:nvSpPr>
          <p:cNvPr id="19" name="Shape 17"/>
          <p:cNvSpPr/>
          <p:nvPr/>
        </p:nvSpPr>
        <p:spPr>
          <a:xfrm>
            <a:off x="9621203" y="4512707"/>
            <a:ext cx="4215289" cy="1238131"/>
          </a:xfrm>
          <a:prstGeom prst="roundRect">
            <a:avLst>
              <a:gd name="adj" fmla="val 6733"/>
            </a:avLst>
          </a:prstGeom>
          <a:solidFill>
            <a:srgbClr val="DADBF1"/>
          </a:solidFill>
          <a:ln w="7620">
            <a:solidFill>
              <a:srgbClr val="C0C1D7"/>
            </a:solidFill>
            <a:prstDash val="solid"/>
          </a:ln>
        </p:spPr>
        <p:txBody>
          <a:bodyPr/>
          <a:lstStyle/>
          <a:p>
            <a:endParaRPr lang="en-US"/>
          </a:p>
        </p:txBody>
      </p:sp>
      <p:sp>
        <p:nvSpPr>
          <p:cNvPr id="20" name="Text 18"/>
          <p:cNvSpPr/>
          <p:nvPr/>
        </p:nvSpPr>
        <p:spPr>
          <a:xfrm>
            <a:off x="9827181" y="471868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AI Literacy</a:t>
            </a:r>
            <a:endParaRPr lang="en-US" sz="1950" dirty="0"/>
          </a:p>
        </p:txBody>
      </p:sp>
      <p:sp>
        <p:nvSpPr>
          <p:cNvPr id="21" name="Text 19"/>
          <p:cNvSpPr/>
          <p:nvPr/>
        </p:nvSpPr>
        <p:spPr>
          <a:xfrm>
            <a:off x="9827181" y="5147905"/>
            <a:ext cx="3803333" cy="396954"/>
          </a:xfrm>
          <a:prstGeom prst="rect">
            <a:avLst/>
          </a:prstGeom>
          <a:noFill/>
          <a:ln/>
        </p:spPr>
        <p:txBody>
          <a:bodyPr wrap="non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Critical, ethical AI engagement</a:t>
            </a:r>
            <a:endParaRPr lang="en-US" sz="1950" dirty="0"/>
          </a:p>
        </p:txBody>
      </p:sp>
      <p:sp>
        <p:nvSpPr>
          <p:cNvPr id="22" name="Shape 20"/>
          <p:cNvSpPr/>
          <p:nvPr/>
        </p:nvSpPr>
        <p:spPr>
          <a:xfrm>
            <a:off x="793790" y="5949196"/>
            <a:ext cx="13042702" cy="1238131"/>
          </a:xfrm>
          <a:prstGeom prst="roundRect">
            <a:avLst>
              <a:gd name="adj" fmla="val 6733"/>
            </a:avLst>
          </a:prstGeom>
          <a:solidFill>
            <a:srgbClr val="DADBF1"/>
          </a:solidFill>
          <a:ln w="7620">
            <a:solidFill>
              <a:srgbClr val="C0C1D7"/>
            </a:solidFill>
            <a:prstDash val="solid"/>
          </a:ln>
        </p:spPr>
        <p:txBody>
          <a:bodyPr/>
          <a:lstStyle/>
          <a:p>
            <a:endParaRPr lang="en-US"/>
          </a:p>
        </p:txBody>
      </p:sp>
      <p:sp>
        <p:nvSpPr>
          <p:cNvPr id="23" name="Text 21"/>
          <p:cNvSpPr/>
          <p:nvPr/>
        </p:nvSpPr>
        <p:spPr>
          <a:xfrm>
            <a:off x="999768" y="615517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Teaching Methods</a:t>
            </a:r>
            <a:endParaRPr lang="en-US" sz="1950" dirty="0"/>
          </a:p>
        </p:txBody>
      </p:sp>
      <p:sp>
        <p:nvSpPr>
          <p:cNvPr id="24" name="Text 22"/>
          <p:cNvSpPr/>
          <p:nvPr/>
        </p:nvSpPr>
        <p:spPr>
          <a:xfrm>
            <a:off x="999768" y="6584394"/>
            <a:ext cx="12630745" cy="396954"/>
          </a:xfrm>
          <a:prstGeom prst="rect">
            <a:avLst/>
          </a:prstGeom>
          <a:noFill/>
          <a:ln/>
        </p:spPr>
        <p:txBody>
          <a:bodyPr wrap="non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Active, inclusive, AI-aware instruction</a:t>
            </a:r>
            <a:endParaRPr lang="en-US" sz="1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467803"/>
            <a:ext cx="9018389"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Criterion 1: Alignment with Outcomes</a:t>
            </a:r>
            <a:endParaRPr lang="en-US" sz="3900" dirty="0"/>
          </a:p>
        </p:txBody>
      </p:sp>
      <p:sp>
        <p:nvSpPr>
          <p:cNvPr id="3" name="Text 1"/>
          <p:cNvSpPr/>
          <p:nvPr/>
        </p:nvSpPr>
        <p:spPr>
          <a:xfrm>
            <a:off x="793790" y="2564130"/>
            <a:ext cx="6279356" cy="2381726"/>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Every assignment should be traceable to specific learning goals — not just course objectives, but the broader competencies students need to carry forward. In an AI-aware context, this means asking: does completing this task </a:t>
            </a:r>
            <a:r>
              <a:rPr lang="en-US" sz="1950" i="1" dirty="0">
                <a:solidFill>
                  <a:srgbClr val="272525"/>
                </a:solidFill>
                <a:latin typeface="Inter" pitchFamily="34" charset="0"/>
                <a:ea typeface="Inter" pitchFamily="34" charset="-122"/>
                <a:cs typeface="Inter" pitchFamily="34" charset="-120"/>
              </a:rPr>
              <a:t>actually</a:t>
            </a:r>
            <a:r>
              <a:rPr lang="en-US" sz="1950" dirty="0">
                <a:solidFill>
                  <a:srgbClr val="272525"/>
                </a:solidFill>
                <a:latin typeface="Inter" pitchFamily="34" charset="0"/>
                <a:ea typeface="Inter" pitchFamily="34" charset="-122"/>
                <a:cs typeface="Inter" pitchFamily="34" charset="-120"/>
              </a:rPr>
              <a:t> build the skill we claim to teach?</a:t>
            </a:r>
            <a:endParaRPr lang="en-US" sz="1950" dirty="0"/>
          </a:p>
        </p:txBody>
      </p:sp>
      <p:sp>
        <p:nvSpPr>
          <p:cNvPr id="4" name="Text 2"/>
          <p:cNvSpPr/>
          <p:nvPr/>
        </p:nvSpPr>
        <p:spPr>
          <a:xfrm>
            <a:off x="793790" y="5124450"/>
            <a:ext cx="6279356" cy="1567815"/>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Directly connected to stated course learning goals</a:t>
            </a:r>
            <a:endParaRPr lang="en-US" sz="1550" dirty="0"/>
          </a:p>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Builds transferable, discipline-relevant skills</a:t>
            </a:r>
            <a:endParaRPr lang="en-US" sz="1550" dirty="0"/>
          </a:p>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Aligned with SUNY General Education frameworks</a:t>
            </a:r>
            <a:endParaRPr lang="en-US" sz="1550" dirty="0"/>
          </a:p>
        </p:txBody>
      </p:sp>
      <p:sp>
        <p:nvSpPr>
          <p:cNvPr id="5" name="Shape 3"/>
          <p:cNvSpPr/>
          <p:nvPr/>
        </p:nvSpPr>
        <p:spPr>
          <a:xfrm>
            <a:off x="7564874" y="2608778"/>
            <a:ext cx="6279356" cy="2510433"/>
          </a:xfrm>
          <a:prstGeom prst="roundRect">
            <a:avLst>
              <a:gd name="adj" fmla="val 3321"/>
            </a:avLst>
          </a:prstGeom>
          <a:solidFill>
            <a:srgbClr val="B6D6FC"/>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7763232" y="2929176"/>
            <a:ext cx="310039" cy="248007"/>
          </a:xfrm>
          <a:prstGeom prst="rect">
            <a:avLst/>
          </a:prstGeom>
        </p:spPr>
      </p:pic>
      <p:sp>
        <p:nvSpPr>
          <p:cNvPr id="7" name="Text 4"/>
          <p:cNvSpPr/>
          <p:nvPr/>
        </p:nvSpPr>
        <p:spPr>
          <a:xfrm>
            <a:off x="8271629" y="2856667"/>
            <a:ext cx="5374243" cy="1984772"/>
          </a:xfrm>
          <a:prstGeom prst="rect">
            <a:avLst/>
          </a:prstGeom>
          <a:noFill/>
          <a:ln/>
        </p:spPr>
        <p:txBody>
          <a:bodyPr wrap="square" lIns="0" tIns="0" rIns="0" bIns="0" rtlCol="0" anchor="t"/>
          <a:lstStyle/>
          <a:p>
            <a:pPr marL="0" indent="0" algn="l">
              <a:lnSpc>
                <a:spcPts val="3100"/>
              </a:lnSpc>
              <a:buNone/>
            </a:pPr>
            <a:r>
              <a:rPr lang="en-US" sz="1950" dirty="0">
                <a:solidFill>
                  <a:srgbClr val="000000"/>
                </a:solidFill>
                <a:latin typeface="Inter" pitchFamily="34" charset="0"/>
                <a:ea typeface="Inter" pitchFamily="34" charset="-122"/>
                <a:cs typeface="Inter" pitchFamily="34" charset="-120"/>
              </a:rPr>
              <a:t>When AI can fulfill the surface requirements of an assignment without engaging the underlying skill, the assignment has drifted from its intended outcome. Realignment starts here.</a:t>
            </a:r>
            <a:endParaRPr lang="en-US" sz="1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315998"/>
            <a:ext cx="7305199" cy="620078"/>
          </a:xfrm>
          <a:prstGeom prst="rect">
            <a:avLst/>
          </a:prstGeom>
          <a:noFill/>
          <a:ln/>
        </p:spPr>
        <p:txBody>
          <a:bodyPr wrap="none" lIns="0" tIns="0" rIns="0" bIns="0" rtlCol="0" anchor="t"/>
          <a:lstStyle/>
          <a:p>
            <a:pPr marL="0" indent="0" algn="l">
              <a:lnSpc>
                <a:spcPts val="4850"/>
              </a:lnSpc>
              <a:buNone/>
            </a:pPr>
            <a:r>
              <a:rPr lang="en-US" sz="3900" b="1" dirty="0">
                <a:solidFill>
                  <a:srgbClr val="000000"/>
                </a:solidFill>
                <a:latin typeface="Inter Bold" pitchFamily="34" charset="0"/>
                <a:ea typeface="Inter Bold" pitchFamily="34" charset="-122"/>
                <a:cs typeface="Inter Bold" pitchFamily="34" charset="-120"/>
              </a:rPr>
              <a:t>Criterion 2: Cognitive Demand</a:t>
            </a:r>
            <a:endParaRPr lang="en-US" sz="3900" dirty="0"/>
          </a:p>
        </p:txBody>
      </p:sp>
      <p:sp>
        <p:nvSpPr>
          <p:cNvPr id="3" name="Text 1"/>
          <p:cNvSpPr/>
          <p:nvPr/>
        </p:nvSpPr>
        <p:spPr>
          <a:xfrm>
            <a:off x="793790" y="2332911"/>
            <a:ext cx="13042821" cy="1190863"/>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High-quality assignments require students to engage in genuine intellectual work — analysis, synthesis, evaluation, and original reasoning. If an AI can complete the task fluently without any domain expertise or lived context, the task may be operating at too low a level of cognitive challenge.</a:t>
            </a:r>
            <a:endParaRPr lang="en-US" sz="1950" dirty="0"/>
          </a:p>
        </p:txBody>
      </p:sp>
      <p:sp>
        <p:nvSpPr>
          <p:cNvPr id="4" name="Shape 2"/>
          <p:cNvSpPr/>
          <p:nvPr/>
        </p:nvSpPr>
        <p:spPr>
          <a:xfrm>
            <a:off x="793790" y="3747016"/>
            <a:ext cx="4215289" cy="3166586"/>
          </a:xfrm>
          <a:prstGeom prst="roundRect">
            <a:avLst>
              <a:gd name="adj" fmla="val 3465"/>
            </a:avLst>
          </a:prstGeom>
          <a:solidFill>
            <a:srgbClr val="FFFFFF"/>
          </a:solidFill>
          <a:ln w="22860">
            <a:solidFill>
              <a:srgbClr val="C0C1D7"/>
            </a:solidFill>
            <a:prstDash val="solid"/>
          </a:ln>
        </p:spPr>
        <p:txBody>
          <a:bodyPr/>
          <a:lstStyle/>
          <a:p>
            <a:endParaRPr lang="en-US"/>
          </a:p>
        </p:txBody>
      </p:sp>
      <p:sp>
        <p:nvSpPr>
          <p:cNvPr id="5" name="Shape 3"/>
          <p:cNvSpPr/>
          <p:nvPr/>
        </p:nvSpPr>
        <p:spPr>
          <a:xfrm>
            <a:off x="770930" y="3747016"/>
            <a:ext cx="91440" cy="3166586"/>
          </a:xfrm>
          <a:prstGeom prst="roundRect">
            <a:avLst>
              <a:gd name="adj" fmla="val 91163"/>
            </a:avLst>
          </a:prstGeom>
          <a:solidFill>
            <a:srgbClr val="4950BC"/>
          </a:solidFill>
          <a:ln/>
        </p:spPr>
        <p:txBody>
          <a:bodyPr/>
          <a:lstStyle/>
          <a:p>
            <a:endParaRPr lang="en-US"/>
          </a:p>
        </p:txBody>
      </p:sp>
      <p:sp>
        <p:nvSpPr>
          <p:cNvPr id="6" name="Text 4"/>
          <p:cNvSpPr/>
          <p:nvPr/>
        </p:nvSpPr>
        <p:spPr>
          <a:xfrm>
            <a:off x="1083588" y="3968234"/>
            <a:ext cx="3058716"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Students Do the Thinking</a:t>
            </a:r>
            <a:endParaRPr lang="en-US" sz="1950" dirty="0"/>
          </a:p>
        </p:txBody>
      </p:sp>
      <p:sp>
        <p:nvSpPr>
          <p:cNvPr id="7" name="Text 5"/>
          <p:cNvSpPr/>
          <p:nvPr/>
        </p:nvSpPr>
        <p:spPr>
          <a:xfrm>
            <a:off x="1083588" y="4397454"/>
            <a:ext cx="3704273" cy="1984772"/>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Tasks should require reasoning that cannot be outsourced — judgment calls, personal analysis, context-specific interpretation.</a:t>
            </a:r>
            <a:endParaRPr lang="en-US" sz="1950" dirty="0"/>
          </a:p>
        </p:txBody>
      </p:sp>
      <p:sp>
        <p:nvSpPr>
          <p:cNvPr id="8" name="Shape 6"/>
          <p:cNvSpPr/>
          <p:nvPr/>
        </p:nvSpPr>
        <p:spPr>
          <a:xfrm>
            <a:off x="5207437" y="3747016"/>
            <a:ext cx="4215408" cy="3166586"/>
          </a:xfrm>
          <a:prstGeom prst="roundRect">
            <a:avLst>
              <a:gd name="adj" fmla="val 3465"/>
            </a:avLst>
          </a:prstGeom>
          <a:solidFill>
            <a:srgbClr val="FFFFFF"/>
          </a:solidFill>
          <a:ln w="22860">
            <a:solidFill>
              <a:srgbClr val="C0C1D7"/>
            </a:solidFill>
            <a:prstDash val="solid"/>
          </a:ln>
        </p:spPr>
        <p:txBody>
          <a:bodyPr/>
          <a:lstStyle/>
          <a:p>
            <a:endParaRPr lang="en-US"/>
          </a:p>
        </p:txBody>
      </p:sp>
      <p:sp>
        <p:nvSpPr>
          <p:cNvPr id="9" name="Shape 7"/>
          <p:cNvSpPr/>
          <p:nvPr/>
        </p:nvSpPr>
        <p:spPr>
          <a:xfrm>
            <a:off x="5184577" y="3747016"/>
            <a:ext cx="91440" cy="3166586"/>
          </a:xfrm>
          <a:prstGeom prst="roundRect">
            <a:avLst>
              <a:gd name="adj" fmla="val 91163"/>
            </a:avLst>
          </a:prstGeom>
          <a:solidFill>
            <a:srgbClr val="4950BC"/>
          </a:solidFill>
          <a:ln/>
        </p:spPr>
        <p:txBody>
          <a:bodyPr/>
          <a:lstStyle/>
          <a:p>
            <a:endParaRPr lang="en-US"/>
          </a:p>
        </p:txBody>
      </p:sp>
      <p:sp>
        <p:nvSpPr>
          <p:cNvPr id="10" name="Text 8"/>
          <p:cNvSpPr/>
          <p:nvPr/>
        </p:nvSpPr>
        <p:spPr>
          <a:xfrm>
            <a:off x="5497235" y="3968234"/>
            <a:ext cx="3287673" cy="310158"/>
          </a:xfrm>
          <a:prstGeom prst="rect">
            <a:avLst/>
          </a:prstGeom>
          <a:noFill/>
          <a:ln/>
        </p:spPr>
        <p:txBody>
          <a:bodyPr wrap="non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Avoid AI-Solvable Routines</a:t>
            </a:r>
            <a:endParaRPr lang="en-US" sz="1950" dirty="0"/>
          </a:p>
        </p:txBody>
      </p:sp>
      <p:sp>
        <p:nvSpPr>
          <p:cNvPr id="11" name="Text 9"/>
          <p:cNvSpPr/>
          <p:nvPr/>
        </p:nvSpPr>
        <p:spPr>
          <a:xfrm>
            <a:off x="5497235" y="4397454"/>
            <a:ext cx="3704392" cy="1984772"/>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Summarization, basic definition, and formulaic writing are now easily handled by AI. Push assignments toward higher-order cognition.</a:t>
            </a:r>
            <a:endParaRPr lang="en-US" sz="1950" dirty="0"/>
          </a:p>
        </p:txBody>
      </p:sp>
      <p:sp>
        <p:nvSpPr>
          <p:cNvPr id="12" name="Shape 10"/>
          <p:cNvSpPr/>
          <p:nvPr/>
        </p:nvSpPr>
        <p:spPr>
          <a:xfrm>
            <a:off x="9621203" y="3747016"/>
            <a:ext cx="4215289" cy="3166586"/>
          </a:xfrm>
          <a:prstGeom prst="roundRect">
            <a:avLst>
              <a:gd name="adj" fmla="val 3465"/>
            </a:avLst>
          </a:prstGeom>
          <a:solidFill>
            <a:srgbClr val="FFFFFF"/>
          </a:solidFill>
          <a:ln w="22860">
            <a:solidFill>
              <a:srgbClr val="C0C1D7"/>
            </a:solidFill>
            <a:prstDash val="solid"/>
          </a:ln>
        </p:spPr>
        <p:txBody>
          <a:bodyPr/>
          <a:lstStyle/>
          <a:p>
            <a:endParaRPr lang="en-US"/>
          </a:p>
        </p:txBody>
      </p:sp>
      <p:sp>
        <p:nvSpPr>
          <p:cNvPr id="13" name="Shape 11"/>
          <p:cNvSpPr/>
          <p:nvPr/>
        </p:nvSpPr>
        <p:spPr>
          <a:xfrm>
            <a:off x="9598343" y="3747016"/>
            <a:ext cx="91440" cy="3166586"/>
          </a:xfrm>
          <a:prstGeom prst="roundRect">
            <a:avLst>
              <a:gd name="adj" fmla="val 91163"/>
            </a:avLst>
          </a:prstGeom>
          <a:solidFill>
            <a:srgbClr val="4950BC"/>
          </a:solidFill>
          <a:ln/>
        </p:spPr>
        <p:txBody>
          <a:bodyPr/>
          <a:lstStyle/>
          <a:p>
            <a:endParaRPr lang="en-US"/>
          </a:p>
        </p:txBody>
      </p:sp>
      <p:sp>
        <p:nvSpPr>
          <p:cNvPr id="14" name="Text 12"/>
          <p:cNvSpPr/>
          <p:nvPr/>
        </p:nvSpPr>
        <p:spPr>
          <a:xfrm>
            <a:off x="9911001" y="3968234"/>
            <a:ext cx="3704273" cy="620316"/>
          </a:xfrm>
          <a:prstGeom prst="rect">
            <a:avLst/>
          </a:prstGeom>
          <a:noFill/>
          <a:ln/>
        </p:spPr>
        <p:txBody>
          <a:bodyPr wrap="square" lIns="0" tIns="0" rIns="0" bIns="0" rtlCol="0" anchor="t"/>
          <a:lstStyle/>
          <a:p>
            <a:pPr marL="0" indent="0" algn="l">
              <a:lnSpc>
                <a:spcPts val="2400"/>
              </a:lnSpc>
              <a:buNone/>
            </a:pPr>
            <a:r>
              <a:rPr lang="en-US" sz="1950" b="1" dirty="0">
                <a:solidFill>
                  <a:srgbClr val="272525"/>
                </a:solidFill>
                <a:latin typeface="Inter Bold" pitchFamily="34" charset="0"/>
                <a:ea typeface="Inter Bold" pitchFamily="34" charset="-122"/>
                <a:cs typeface="Inter Bold" pitchFamily="34" charset="-120"/>
              </a:rPr>
              <a:t>Aligned with FACT² &amp; SUNY GE</a:t>
            </a:r>
            <a:endParaRPr lang="en-US" sz="1950" dirty="0"/>
          </a:p>
        </p:txBody>
      </p:sp>
      <p:sp>
        <p:nvSpPr>
          <p:cNvPr id="15" name="Text 13"/>
          <p:cNvSpPr/>
          <p:nvPr/>
        </p:nvSpPr>
        <p:spPr>
          <a:xfrm>
            <a:off x="9911001" y="4707612"/>
            <a:ext cx="3704273" cy="1984772"/>
          </a:xfrm>
          <a:prstGeom prst="rect">
            <a:avLst/>
          </a:prstGeom>
          <a:noFill/>
          <a:ln/>
        </p:spPr>
        <p:txBody>
          <a:bodyPr wrap="square" lIns="0" tIns="0" rIns="0" bIns="0" rtlCol="0" anchor="t"/>
          <a:lstStyle/>
          <a:p>
            <a:pPr marL="0" indent="0" algn="l">
              <a:lnSpc>
                <a:spcPts val="3100"/>
              </a:lnSpc>
              <a:buNone/>
            </a:pPr>
            <a:r>
              <a:rPr lang="en-US" sz="1950" dirty="0">
                <a:solidFill>
                  <a:srgbClr val="272525"/>
                </a:solidFill>
                <a:latin typeface="Inter" pitchFamily="34" charset="0"/>
                <a:ea typeface="Inter" pitchFamily="34" charset="-122"/>
                <a:cs typeface="Inter" pitchFamily="34" charset="-120"/>
              </a:rPr>
              <a:t>This criterion maps directly to SUNY's focus on critical thinking and the FACT² report's guidance on AI-resilient pedagogy.</a:t>
            </a:r>
            <a:endParaRPr lang="en-US" sz="1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553</TotalTime>
  <Words>1635</Words>
  <Application>Microsoft Macintosh PowerPoint</Application>
  <PresentationFormat>Custom</PresentationFormat>
  <Paragraphs>142</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Inter</vt:lpstr>
      <vt:lpstr>Inter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Joaquin Carbonara</cp:lastModifiedBy>
  <cp:revision>1</cp:revision>
  <dcterms:created xsi:type="dcterms:W3CDTF">2026-04-17T00:25:55Z</dcterms:created>
  <dcterms:modified xsi:type="dcterms:W3CDTF">2026-04-17T09:53:24Z</dcterms:modified>
</cp:coreProperties>
</file>